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15"/>
  </p:handoutMasterIdLst>
  <p:sldIdLst>
    <p:sldId id="256" r:id="rId3"/>
    <p:sldId id="364" r:id="rId4"/>
    <p:sldId id="388" r:id="rId6"/>
    <p:sldId id="389" r:id="rId7"/>
    <p:sldId id="448" r:id="rId8"/>
    <p:sldId id="437" r:id="rId9"/>
    <p:sldId id="296" r:id="rId10"/>
    <p:sldId id="414" r:id="rId11"/>
    <p:sldId id="390" r:id="rId12"/>
    <p:sldId id="449" r:id="rId13"/>
    <p:sldId id="298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0" userDrawn="1">
          <p15:clr>
            <a:srgbClr val="A4A3A4"/>
          </p15:clr>
        </p15:guide>
        <p15:guide id="2" pos="39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F88"/>
    <a:srgbClr val="FFFFFF"/>
    <a:srgbClr val="0068DE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2" autoAdjust="0"/>
    <p:restoredTop sz="94148" autoAdjust="0"/>
  </p:normalViewPr>
  <p:slideViewPr>
    <p:cSldViewPr snapToGrid="0" showGuides="1">
      <p:cViewPr varScale="1">
        <p:scale>
          <a:sx n="86" d="100"/>
          <a:sy n="86" d="100"/>
        </p:scale>
        <p:origin x="57" y="339"/>
      </p:cViewPr>
      <p:guideLst>
        <p:guide orient="horz" pos="2070"/>
        <p:guide pos="395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245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我们对数据集中各个位点突变氨基酸分布情况进行了分析。
可以发现：</a:t>
            </a:r>
            <a:endParaRPr lang="zh-CN" altLang="en-US"/>
          </a:p>
          <a:p>
            <a:r>
              <a:rPr lang="en-US" altLang="zh-CN"/>
              <a:t>74</a:t>
            </a:r>
            <a:r>
              <a:rPr lang="zh-CN" altLang="en-US"/>
              <a:t>、</a:t>
            </a:r>
            <a:r>
              <a:rPr lang="en-US" altLang="zh-CN"/>
              <a:t>148</a:t>
            </a:r>
            <a:r>
              <a:rPr lang="zh-CN" altLang="en-US"/>
              <a:t>、</a:t>
            </a:r>
            <a:r>
              <a:rPr lang="en-US" altLang="zh-CN"/>
              <a:t>173</a:t>
            </a:r>
            <a:r>
              <a:rPr lang="zh-CN" altLang="en-US"/>
              <a:t>位点的突变相对均匀</a:t>
            </a:r>
            <a:endParaRPr lang="zh-CN" altLang="en-US"/>
          </a:p>
          <a:p>
            <a:r>
              <a:rPr lang="en-US" altLang="zh-CN"/>
              <a:t>143</a:t>
            </a:r>
            <a:r>
              <a:rPr lang="zh-CN" altLang="en-US"/>
              <a:t>、</a:t>
            </a:r>
            <a:r>
              <a:rPr lang="en-US" altLang="zh-CN"/>
              <a:t>176</a:t>
            </a:r>
            <a:r>
              <a:rPr lang="zh-CN" altLang="en-US"/>
              <a:t>位点几乎未突变
</a:t>
            </a:r>
            <a:r>
              <a:rPr lang="en-US" altLang="zh-CN"/>
              <a:t>101</a:t>
            </a:r>
            <a:r>
              <a:rPr lang="zh-CN" altLang="en-US"/>
              <a:t>位点的突变不均匀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effectLst/>
                <a:sym typeface="+mn-ea"/>
              </a:rPr>
              <a:t>引用文献
可用文献中的某图
参数量大</a:t>
            </a:r>
            <a:endParaRPr lang="zh-CN" altLang="en-US">
              <a:effectLst/>
              <a:sym typeface="+mn-ea"/>
            </a:endParaRPr>
          </a:p>
          <a:p>
            <a:r>
              <a:rPr lang="zh-CN" altLang="en-US">
                <a:effectLst/>
                <a:sym typeface="+mn-ea"/>
              </a:rPr>
              <a:t>拥有大规模训练数据集</a:t>
            </a:r>
            <a:endParaRPr lang="zh-CN" altLang="en-US">
              <a:effectLst/>
              <a:sym typeface="+mn-ea"/>
            </a:endParaRPr>
          </a:p>
          <a:p>
            <a:r>
              <a:rPr lang="zh-CN" altLang="en-US">
                <a:effectLst/>
                <a:sym typeface="+mn-ea"/>
              </a:rPr>
              <a:t>高精度预测
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7" Type="http://schemas.openxmlformats.org/officeDocument/2006/relationships/image" Target="../media/image1.png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1.png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1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2" Type="http://schemas.openxmlformats.org/officeDocument/2006/relationships/tags" Target="../tags/tag37.xml"/><Relationship Id="rId11" Type="http://schemas.openxmlformats.org/officeDocument/2006/relationships/image" Target="../media/image1.png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7" Type="http://schemas.openxmlformats.org/officeDocument/2006/relationships/image" Target="../media/image1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image" Target="../media/image1.png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image" Target="../media/image1.png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937895" y="6314440"/>
            <a:ext cx="2374265" cy="31686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sz="14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6" name="图片 5" descr="徽标&#10;&#10;描述已自动生成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5905" y="6062980"/>
            <a:ext cx="580390" cy="56832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8"/>
            </p:custDataLst>
          </p:nvPr>
        </p:nvSpPr>
        <p:spPr>
          <a:xfrm>
            <a:off x="892810" y="6331585"/>
            <a:ext cx="107061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ZJU-CHINA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徽标&#10;&#10;描述已自动生成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5905" y="6062980"/>
            <a:ext cx="580390" cy="56832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9"/>
            </p:custDataLst>
          </p:nvPr>
        </p:nvSpPr>
        <p:spPr>
          <a:xfrm>
            <a:off x="892810" y="6331585"/>
            <a:ext cx="107061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ZJU-CHINA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徽标&#10;&#10;描述已自动生成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5905" y="6062980"/>
            <a:ext cx="580390" cy="56832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9"/>
            </p:custDataLst>
          </p:nvPr>
        </p:nvSpPr>
        <p:spPr>
          <a:xfrm>
            <a:off x="892810" y="6331585"/>
            <a:ext cx="107061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ZJU-CHINA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徽标&#10;&#10;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5905" y="6062980"/>
            <a:ext cx="580390" cy="56832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>
            <p:custDataLst>
              <p:tags r:id="rId10"/>
            </p:custDataLst>
          </p:nvPr>
        </p:nvSpPr>
        <p:spPr>
          <a:xfrm>
            <a:off x="892810" y="6331585"/>
            <a:ext cx="107061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ZJU-CHINA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 descr="徽标&#10;&#10;描述已自动生成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5905" y="6062980"/>
            <a:ext cx="580390" cy="568325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>
            <p:custDataLst>
              <p:tags r:id="rId12"/>
            </p:custDataLst>
          </p:nvPr>
        </p:nvSpPr>
        <p:spPr>
          <a:xfrm>
            <a:off x="892810" y="6331585"/>
            <a:ext cx="107061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ZJU-CHINA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徽标&#10;&#10;描述已自动生成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5905" y="6062980"/>
            <a:ext cx="580390" cy="56832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>
            <p:custDataLst>
              <p:tags r:id="rId8"/>
            </p:custDataLst>
          </p:nvPr>
        </p:nvSpPr>
        <p:spPr>
          <a:xfrm>
            <a:off x="892810" y="6331585"/>
            <a:ext cx="107061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ZJU-CHINA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徽标&#10;&#10;描述已自动生成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5905" y="6062980"/>
            <a:ext cx="580390" cy="568325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>
            <p:custDataLst>
              <p:tags r:id="rId7"/>
            </p:custDataLst>
          </p:nvPr>
        </p:nvSpPr>
        <p:spPr>
          <a:xfrm>
            <a:off x="892810" y="6331585"/>
            <a:ext cx="107061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ZJU-CHINA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2" name="图片 1" descr="徽标&#10;&#10;描述已自动生成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5905" y="6062980"/>
            <a:ext cx="580390" cy="56832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10"/>
            </p:custDataLst>
          </p:nvPr>
        </p:nvSpPr>
        <p:spPr>
          <a:xfrm>
            <a:off x="892810" y="6331585"/>
            <a:ext cx="107061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ZJU-CHINA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sz="1200" b="1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徽标&#10;&#10;描述已自动生成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5905" y="6062980"/>
            <a:ext cx="580390" cy="56832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9"/>
            </p:custDataLst>
          </p:nvPr>
        </p:nvSpPr>
        <p:spPr>
          <a:xfrm>
            <a:off x="892810" y="6331585"/>
            <a:ext cx="107061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/>
              <a:t>ZJU-CHINA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-8890"/>
            <a:ext cx="12196445" cy="6870700"/>
          </a:xfrm>
          <a:prstGeom prst="rect">
            <a:avLst/>
          </a:prstGeom>
          <a:solidFill>
            <a:srgbClr val="003F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179823" y="170260"/>
            <a:ext cx="11836800" cy="6512400"/>
          </a:xfrm>
          <a:prstGeom prst="roundRect">
            <a:avLst>
              <a:gd name="adj" fmla="val 460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image" Target="../media/image1.png"/><Relationship Id="rId10" Type="http://schemas.openxmlformats.org/officeDocument/2006/relationships/tags" Target="../tags/tag89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image" Target="../media/image24.jpeg"/><Relationship Id="rId7" Type="http://schemas.openxmlformats.org/officeDocument/2006/relationships/image" Target="../media/image23.jpe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44.xml"/><Relationship Id="rId12" Type="http://schemas.openxmlformats.org/officeDocument/2006/relationships/tags" Target="../tags/tag243.xml"/><Relationship Id="rId11" Type="http://schemas.openxmlformats.org/officeDocument/2006/relationships/tags" Target="../tags/tag242.xml"/><Relationship Id="rId10" Type="http://schemas.openxmlformats.org/officeDocument/2006/relationships/image" Target="../media/image1.png"/><Relationship Id="rId1" Type="http://schemas.openxmlformats.org/officeDocument/2006/relationships/tags" Target="../tags/tag23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3" Type="http://schemas.openxmlformats.org/officeDocument/2006/relationships/notesSlide" Target="../notesSlides/notesSlide1.x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123.xml"/><Relationship Id="rId30" Type="http://schemas.openxmlformats.org/officeDocument/2006/relationships/tags" Target="../tags/tag122.xml"/><Relationship Id="rId3" Type="http://schemas.openxmlformats.org/officeDocument/2006/relationships/tags" Target="../tags/tag96.xml"/><Relationship Id="rId29" Type="http://schemas.openxmlformats.org/officeDocument/2006/relationships/tags" Target="../tags/tag121.xml"/><Relationship Id="rId28" Type="http://schemas.openxmlformats.org/officeDocument/2006/relationships/tags" Target="../tags/tag120.xml"/><Relationship Id="rId27" Type="http://schemas.openxmlformats.org/officeDocument/2006/relationships/tags" Target="../tags/tag119.xml"/><Relationship Id="rId26" Type="http://schemas.openxmlformats.org/officeDocument/2006/relationships/tags" Target="../tags/tag118.xml"/><Relationship Id="rId25" Type="http://schemas.openxmlformats.org/officeDocument/2006/relationships/tags" Target="../tags/tag117.xml"/><Relationship Id="rId24" Type="http://schemas.openxmlformats.org/officeDocument/2006/relationships/tags" Target="../tags/tag116.xml"/><Relationship Id="rId23" Type="http://schemas.openxmlformats.org/officeDocument/2006/relationships/tags" Target="../tags/tag115.xml"/><Relationship Id="rId22" Type="http://schemas.openxmlformats.org/officeDocument/2006/relationships/tags" Target="../tags/tag114.xml"/><Relationship Id="rId21" Type="http://schemas.openxmlformats.org/officeDocument/2006/relationships/tags" Target="../tags/tag113.xml"/><Relationship Id="rId20" Type="http://schemas.openxmlformats.org/officeDocument/2006/relationships/tags" Target="../tags/tag112.xml"/><Relationship Id="rId2" Type="http://schemas.openxmlformats.org/officeDocument/2006/relationships/tags" Target="../tags/tag95.xml"/><Relationship Id="rId19" Type="http://schemas.openxmlformats.org/officeDocument/2006/relationships/tags" Target="../tags/tag111.xml"/><Relationship Id="rId18" Type="http://schemas.openxmlformats.org/officeDocument/2006/relationships/tags" Target="../tags/tag110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image" Target="../media/image3.png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49.xml"/><Relationship Id="rId25" Type="http://schemas.openxmlformats.org/officeDocument/2006/relationships/tags" Target="../tags/tag148.xml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tags" Target="../tags/tag125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image" Target="../media/image9.png"/><Relationship Id="rId7" Type="http://schemas.openxmlformats.org/officeDocument/2006/relationships/tags" Target="../tags/tag15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image" Target="../media/image5.png"/><Relationship Id="rId2" Type="http://schemas.openxmlformats.org/officeDocument/2006/relationships/tags" Target="../tags/tag16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73.xml"/><Relationship Id="rId1" Type="http://schemas.openxmlformats.org/officeDocument/2006/relationships/tags" Target="../tags/tag16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image" Target="../media/image11.png"/><Relationship Id="rId4" Type="http://schemas.openxmlformats.org/officeDocument/2006/relationships/tags" Target="../tags/tag176.xml"/><Relationship Id="rId3" Type="http://schemas.openxmlformats.org/officeDocument/2006/relationships/image" Target="../media/image10.png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93.xml"/><Relationship Id="rId21" Type="http://schemas.openxmlformats.org/officeDocument/2006/relationships/tags" Target="../tags/tag192.xml"/><Relationship Id="rId20" Type="http://schemas.openxmlformats.org/officeDocument/2006/relationships/tags" Target="../tags/tag191.xml"/><Relationship Id="rId2" Type="http://schemas.openxmlformats.org/officeDocument/2006/relationships/tags" Target="../tags/tag175.xml"/><Relationship Id="rId19" Type="http://schemas.openxmlformats.org/officeDocument/2006/relationships/tags" Target="../tags/tag190.xml"/><Relationship Id="rId18" Type="http://schemas.openxmlformats.org/officeDocument/2006/relationships/tags" Target="../tags/tag189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226.xml"/><Relationship Id="rId26" Type="http://schemas.openxmlformats.org/officeDocument/2006/relationships/tags" Target="../tags/tag225.xml"/><Relationship Id="rId25" Type="http://schemas.openxmlformats.org/officeDocument/2006/relationships/tags" Target="../tags/tag224.xml"/><Relationship Id="rId24" Type="http://schemas.openxmlformats.org/officeDocument/2006/relationships/tags" Target="../tags/tag223.xml"/><Relationship Id="rId23" Type="http://schemas.openxmlformats.org/officeDocument/2006/relationships/tags" Target="../tags/tag222.xml"/><Relationship Id="rId22" Type="http://schemas.openxmlformats.org/officeDocument/2006/relationships/tags" Target="../tags/tag221.xml"/><Relationship Id="rId21" Type="http://schemas.openxmlformats.org/officeDocument/2006/relationships/tags" Target="../tags/tag220.xml"/><Relationship Id="rId20" Type="http://schemas.openxmlformats.org/officeDocument/2006/relationships/tags" Target="../tags/tag219.xml"/><Relationship Id="rId2" Type="http://schemas.openxmlformats.org/officeDocument/2006/relationships/tags" Target="../tags/tag206.xml"/><Relationship Id="rId19" Type="http://schemas.openxmlformats.org/officeDocument/2006/relationships/tags" Target="../tags/tag218.xml"/><Relationship Id="rId18" Type="http://schemas.openxmlformats.org/officeDocument/2006/relationships/image" Target="../media/image1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image" Target="../media/image13.png"/><Relationship Id="rId14" Type="http://schemas.openxmlformats.org/officeDocument/2006/relationships/tags" Target="../tags/tag217.xml"/><Relationship Id="rId13" Type="http://schemas.openxmlformats.org/officeDocument/2006/relationships/image" Target="../media/image12.png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>
            <p:custDataLst>
              <p:tags r:id="rId2"/>
            </p:custDataLst>
          </p:nvPr>
        </p:nvSpPr>
        <p:spPr bwMode="auto">
          <a:xfrm rot="5400000">
            <a:off x="1657042" y="2014089"/>
            <a:ext cx="3050615" cy="270374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Freeform 5"/>
          <p:cNvSpPr/>
          <p:nvPr>
            <p:custDataLst>
              <p:tags r:id="rId3"/>
            </p:custDataLst>
          </p:nvPr>
        </p:nvSpPr>
        <p:spPr bwMode="auto">
          <a:xfrm rot="5400000">
            <a:off x="2962580" y="1308086"/>
            <a:ext cx="1128698" cy="100035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38" name="Freeform 5"/>
          <p:cNvSpPr/>
          <p:nvPr>
            <p:custDataLst>
              <p:tags r:id="rId4"/>
            </p:custDataLst>
          </p:nvPr>
        </p:nvSpPr>
        <p:spPr bwMode="auto">
          <a:xfrm rot="5400000">
            <a:off x="3958330" y="2428893"/>
            <a:ext cx="843063" cy="747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42" name="Freeform 5"/>
          <p:cNvSpPr/>
          <p:nvPr>
            <p:custDataLst>
              <p:tags r:id="rId5"/>
            </p:custDataLst>
          </p:nvPr>
        </p:nvSpPr>
        <p:spPr bwMode="auto">
          <a:xfrm rot="5400000">
            <a:off x="3386221" y="5160871"/>
            <a:ext cx="657367" cy="58262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43" name="Freeform 5"/>
          <p:cNvSpPr/>
          <p:nvPr>
            <p:custDataLst>
              <p:tags r:id="rId6"/>
            </p:custDataLst>
          </p:nvPr>
        </p:nvSpPr>
        <p:spPr bwMode="auto">
          <a:xfrm rot="5400000">
            <a:off x="757121" y="1578721"/>
            <a:ext cx="841748" cy="74603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44" name="Freeform 5"/>
          <p:cNvSpPr/>
          <p:nvPr>
            <p:custDataLst>
              <p:tags r:id="rId7"/>
            </p:custDataLst>
          </p:nvPr>
        </p:nvSpPr>
        <p:spPr bwMode="auto">
          <a:xfrm rot="5400000">
            <a:off x="1294816" y="4712396"/>
            <a:ext cx="604212" cy="5355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64360" y="1837690"/>
            <a:ext cx="2279650" cy="2571750"/>
            <a:chOff x="2936" y="2894"/>
            <a:chExt cx="3590" cy="4050"/>
          </a:xfrm>
        </p:grpSpPr>
        <p:sp>
          <p:nvSpPr>
            <p:cNvPr id="40" name="Freeform 5"/>
            <p:cNvSpPr/>
            <p:nvPr>
              <p:custDataLst>
                <p:tags r:id="rId8"/>
              </p:custDataLst>
            </p:nvPr>
          </p:nvSpPr>
          <p:spPr bwMode="auto">
            <a:xfrm rot="5400000">
              <a:off x="2706" y="3124"/>
              <a:ext cx="4051" cy="359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3F88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1" name="Freeform 5"/>
            <p:cNvSpPr/>
            <p:nvPr>
              <p:custDataLst>
                <p:tags r:id="rId9"/>
              </p:custDataLst>
            </p:nvPr>
          </p:nvSpPr>
          <p:spPr bwMode="auto">
            <a:xfrm rot="5400000">
              <a:off x="3156" y="3523"/>
              <a:ext cx="3151" cy="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prstClr val="black"/>
                </a:solidFill>
              </a:endParaRPr>
            </a:p>
          </p:txBody>
        </p:sp>
        <p:pic>
          <p:nvPicPr>
            <p:cNvPr id="6" name="图片 5" descr="徽标&#10;&#10;描述已自动生成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3377" y="3594"/>
              <a:ext cx="2708" cy="2651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>
            <p:custDataLst>
              <p:tags r:id="rId12"/>
            </p:custDataLst>
          </p:nvPr>
        </p:nvSpPr>
        <p:spPr>
          <a:xfrm>
            <a:off x="5753735" y="1995805"/>
            <a:ext cx="5679440" cy="12280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蛋白设计赛</a:t>
            </a:r>
            <a:endParaRPr lang="zh-CN" sz="6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圆角矩形 1"/>
          <p:cNvSpPr/>
          <p:nvPr>
            <p:custDataLst>
              <p:tags r:id="rId13"/>
            </p:custDataLst>
          </p:nvPr>
        </p:nvSpPr>
        <p:spPr>
          <a:xfrm>
            <a:off x="6989820" y="3834245"/>
            <a:ext cx="3375025" cy="645160"/>
          </a:xfrm>
          <a:prstGeom prst="roundRect">
            <a:avLst/>
          </a:prstGeom>
          <a:solidFill>
            <a:srgbClr val="003F88">
              <a:alpha val="100000"/>
            </a:srgbClr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sz="3600">
                <a:solidFill>
                  <a:srgbClr val="FFFFFF"/>
                </a:solidFill>
                <a:sym typeface="+mn-ea"/>
              </a:rPr>
              <a:t>ZJU-CHINA</a:t>
            </a:r>
            <a:endParaRPr lang="zh-CN" altLang="en-US" sz="3600" b="1"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reeform 5"/>
          <p:cNvSpPr/>
          <p:nvPr>
            <p:custDataLst>
              <p:tags r:id="rId14"/>
            </p:custDataLst>
          </p:nvPr>
        </p:nvSpPr>
        <p:spPr bwMode="auto">
          <a:xfrm rot="5400000">
            <a:off x="4182133" y="4525781"/>
            <a:ext cx="802799" cy="71013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34455" y="4782185"/>
            <a:ext cx="523684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队长：</a:t>
            </a:r>
            <a:r>
              <a:rPr lang="zh-CN" altLang="en-US" dirty="0"/>
              <a:t>叶诗琳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队员：</a:t>
            </a:r>
            <a:r>
              <a:rPr lang="zh-CN" altLang="en-US" dirty="0"/>
              <a:t>张群峰、李丽、程警羲、林思琪、蔡澄宽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指导教师：</a:t>
            </a:r>
            <a:r>
              <a:rPr lang="zh-CN" altLang="en-US" dirty="0"/>
              <a:t>于浩然</a:t>
            </a:r>
            <a:endParaRPr lang="zh-CN" altLang="en-US" dirty="0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1294207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5883" y="576249"/>
            <a:ext cx="1568738" cy="2196308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6467161" y="1100455"/>
            <a:ext cx="2093829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/>
              <a:t>浙江大学研究员</a:t>
            </a:r>
            <a:endParaRPr lang="zh-CN" altLang="en-US" b="1" dirty="0"/>
          </a:p>
          <a:p>
            <a:pPr algn="ctr"/>
            <a:endParaRPr lang="zh-CN" altLang="en-US" b="1" dirty="0"/>
          </a:p>
          <a:p>
            <a:pPr algn="ctr"/>
            <a:r>
              <a:rPr lang="zh-CN" altLang="en-US" b="1" dirty="0"/>
              <a:t>于浩然</a:t>
            </a:r>
            <a:endParaRPr lang="zh-CN" altLang="en-US" b="1" dirty="0"/>
          </a:p>
        </p:txBody>
      </p:sp>
      <p:pic>
        <p:nvPicPr>
          <p:cNvPr id="11" name="图片 10" descr="upload_post_object_v2_6049989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99" y="3304972"/>
            <a:ext cx="1536404" cy="1593215"/>
          </a:xfrm>
          <a:prstGeom prst="rect">
            <a:avLst/>
          </a:prstGeom>
        </p:spPr>
      </p:pic>
      <p:pic>
        <p:nvPicPr>
          <p:cNvPr id="13" name="图片 12" descr="upload_post_object_v2_3501010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180" y="3198495"/>
            <a:ext cx="1203325" cy="1699895"/>
          </a:xfrm>
          <a:prstGeom prst="rect">
            <a:avLst/>
          </a:prstGeom>
        </p:spPr>
      </p:pic>
      <p:pic>
        <p:nvPicPr>
          <p:cNvPr id="15" name="图片 14" descr="upload_post_object_v2_911867270"/>
          <p:cNvPicPr>
            <a:picLocks noChangeAspect="1"/>
          </p:cNvPicPr>
          <p:nvPr/>
        </p:nvPicPr>
        <p:blipFill>
          <a:blip r:embed="rId4"/>
          <a:srcRect l="32000" t="15667" r="35750" b="27000"/>
          <a:stretch>
            <a:fillRect/>
          </a:stretch>
        </p:blipFill>
        <p:spPr>
          <a:xfrm>
            <a:off x="8334375" y="3194685"/>
            <a:ext cx="1277620" cy="1703705"/>
          </a:xfrm>
          <a:prstGeom prst="rect">
            <a:avLst/>
          </a:prstGeom>
        </p:spPr>
      </p:pic>
      <p:pic>
        <p:nvPicPr>
          <p:cNvPr id="17" name="图片 16" descr="upload_post_object_v2_9739133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" y="3224530"/>
            <a:ext cx="1161415" cy="16738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296141" y="5065591"/>
            <a:ext cx="2093829" cy="824063"/>
            <a:chOff x="2610282" y="5065591"/>
            <a:chExt cx="2093829" cy="824063"/>
          </a:xfrm>
        </p:grpSpPr>
        <p:sp>
          <p:nvSpPr>
            <p:cNvPr id="12" name="文本框 11"/>
            <p:cNvSpPr txBox="1"/>
            <p:nvPr userDrawn="1"/>
          </p:nvSpPr>
          <p:spPr>
            <a:xfrm>
              <a:off x="2610282" y="5065591"/>
              <a:ext cx="2093829" cy="36830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1200" b="1"/>
                <a:t>浙江大学</a:t>
              </a:r>
              <a:r>
                <a:rPr lang="en-US" altLang="zh-CN" sz="1200" b="1"/>
                <a:t>23</a:t>
              </a:r>
              <a:r>
                <a:rPr lang="zh-CN" altLang="en-US" sz="1200" b="1"/>
                <a:t>级博士生</a:t>
              </a:r>
              <a:endParaRPr lang="zh-CN" altLang="en-US" sz="1200" b="1"/>
            </a:p>
            <a:p>
              <a:pPr algn="ctr"/>
              <a:r>
                <a:rPr lang="zh-CN" altLang="en-US" sz="1200" b="1"/>
                <a:t>张群峰</a:t>
              </a:r>
              <a:endParaRPr lang="zh-CN" altLang="en-US" sz="1200" b="1"/>
            </a:p>
          </p:txBody>
        </p:sp>
        <p:sp>
          <p:nvSpPr>
            <p:cNvPr id="20" name="圆角矩形 19"/>
            <p:cNvSpPr/>
            <p:nvPr userDrawn="1"/>
          </p:nvSpPr>
          <p:spPr>
            <a:xfrm>
              <a:off x="3100192" y="5540404"/>
              <a:ext cx="1114108" cy="349250"/>
            </a:xfrm>
            <a:prstGeom prst="roundRect">
              <a:avLst/>
            </a:prstGeom>
            <a:solidFill>
              <a:srgbClr val="003F88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b="1">
                  <a:solidFill>
                    <a:srgbClr val="FFFFFF"/>
                  </a:solidFill>
                </a:rPr>
                <a:t>队员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948828" y="5065591"/>
            <a:ext cx="2093829" cy="824063"/>
            <a:chOff x="7933217" y="5065591"/>
            <a:chExt cx="2093829" cy="824063"/>
          </a:xfrm>
        </p:grpSpPr>
        <p:sp>
          <p:nvSpPr>
            <p:cNvPr id="16" name="文本框 15"/>
            <p:cNvSpPr txBox="1"/>
            <p:nvPr userDrawn="1"/>
          </p:nvSpPr>
          <p:spPr>
            <a:xfrm>
              <a:off x="7933217" y="5065591"/>
              <a:ext cx="2093829" cy="36830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1200" b="1"/>
                <a:t>浙江大学</a:t>
              </a:r>
              <a:r>
                <a:rPr lang="en-US" altLang="zh-CN" sz="1200" b="1"/>
                <a:t>21</a:t>
              </a:r>
              <a:r>
                <a:rPr lang="zh-CN" altLang="en-US" sz="1200" b="1"/>
                <a:t>级本科生</a:t>
              </a:r>
              <a:endParaRPr lang="zh-CN" altLang="en-US" sz="1200" b="1"/>
            </a:p>
            <a:p>
              <a:pPr algn="ctr"/>
              <a:r>
                <a:rPr lang="zh-CN" altLang="en-US" sz="1200" b="1" dirty="0">
                  <a:sym typeface="+mn-ea"/>
                </a:rPr>
                <a:t>林思琪</a:t>
              </a:r>
              <a:endParaRPr lang="zh-CN" altLang="en-US" sz="1200" b="1" dirty="0">
                <a:sym typeface="+mn-ea"/>
              </a:endParaRPr>
            </a:p>
          </p:txBody>
        </p:sp>
        <p:sp>
          <p:nvSpPr>
            <p:cNvPr id="21" name="圆角矩形 20"/>
            <p:cNvSpPr/>
            <p:nvPr userDrawn="1"/>
          </p:nvSpPr>
          <p:spPr>
            <a:xfrm>
              <a:off x="8423116" y="5540404"/>
              <a:ext cx="1114108" cy="349250"/>
            </a:xfrm>
            <a:prstGeom prst="roundRect">
              <a:avLst/>
            </a:prstGeom>
            <a:solidFill>
              <a:srgbClr val="003F88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b="1">
                  <a:solidFill>
                    <a:srgbClr val="FFFFFF"/>
                  </a:solidFill>
                </a:rPr>
                <a:t>队员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833056" y="5065591"/>
            <a:ext cx="2093829" cy="824063"/>
            <a:chOff x="9833056" y="5065591"/>
            <a:chExt cx="2093829" cy="824063"/>
          </a:xfrm>
        </p:grpSpPr>
        <p:sp>
          <p:nvSpPr>
            <p:cNvPr id="14" name="文本框 13"/>
            <p:cNvSpPr txBox="1"/>
            <p:nvPr userDrawn="1"/>
          </p:nvSpPr>
          <p:spPr>
            <a:xfrm>
              <a:off x="9833056" y="5065591"/>
              <a:ext cx="2093829" cy="36830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1200" b="1" dirty="0"/>
                <a:t>浙江大学</a:t>
              </a:r>
              <a:r>
                <a:rPr lang="en-US" altLang="zh-CN" sz="1200" b="1" dirty="0"/>
                <a:t>21</a:t>
              </a:r>
              <a:r>
                <a:rPr lang="zh-CN" altLang="en-US" sz="1200" b="1" dirty="0"/>
                <a:t>级本科生</a:t>
              </a:r>
              <a:endParaRPr lang="zh-CN" altLang="en-US" sz="1200" b="1" dirty="0"/>
            </a:p>
            <a:p>
              <a:pPr algn="ctr"/>
              <a:r>
                <a:rPr lang="zh-CN" altLang="en-US" sz="1200" b="1" dirty="0">
                  <a:sym typeface="+mn-ea"/>
                </a:rPr>
                <a:t>蔡澄宽</a:t>
              </a:r>
              <a:endParaRPr lang="zh-CN" altLang="en-US" sz="1200" b="1" dirty="0"/>
            </a:p>
            <a:p>
              <a:pPr algn="ctr"/>
              <a:endParaRPr lang="zh-CN" altLang="en-US" sz="1200" b="1" dirty="0"/>
            </a:p>
          </p:txBody>
        </p:sp>
        <p:sp>
          <p:nvSpPr>
            <p:cNvPr id="22" name="圆角矩形 21"/>
            <p:cNvSpPr/>
            <p:nvPr userDrawn="1"/>
          </p:nvSpPr>
          <p:spPr>
            <a:xfrm>
              <a:off x="10203338" y="5540404"/>
              <a:ext cx="1114108" cy="349250"/>
            </a:xfrm>
            <a:prstGeom prst="roundRect">
              <a:avLst/>
            </a:prstGeom>
            <a:solidFill>
              <a:srgbClr val="003F88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</a:rPr>
                <a:t>队员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3" name="圆角矩形 22"/>
          <p:cNvSpPr/>
          <p:nvPr userDrawn="1"/>
        </p:nvSpPr>
        <p:spPr>
          <a:xfrm>
            <a:off x="6917333" y="2171132"/>
            <a:ext cx="1193483" cy="349250"/>
          </a:xfrm>
          <a:prstGeom prst="roundRect">
            <a:avLst/>
          </a:prstGeom>
          <a:solidFill>
            <a:srgbClr val="003F88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b="1">
                <a:solidFill>
                  <a:srgbClr val="FFFFFF"/>
                </a:solidFill>
              </a:rPr>
              <a:t>指导教师</a:t>
            </a:r>
            <a:endParaRPr lang="zh-CN" altLang="en-US" b="1">
              <a:solidFill>
                <a:srgbClr val="FFFFFF"/>
              </a:solidFill>
            </a:endParaRPr>
          </a:p>
        </p:txBody>
      </p:sp>
      <p:pic>
        <p:nvPicPr>
          <p:cNvPr id="24" name="图片 23" descr="upload_post_object_v2_2620073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115" y="575945"/>
            <a:ext cx="1174750" cy="1146810"/>
          </a:xfrm>
          <a:prstGeom prst="rect">
            <a:avLst/>
          </a:prstGeom>
        </p:spPr>
      </p:pic>
      <p:pic>
        <p:nvPicPr>
          <p:cNvPr id="25" name="图片 24" descr="upload_post_object_v2_5245313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8600" y="490855"/>
            <a:ext cx="1431290" cy="1377315"/>
          </a:xfrm>
          <a:prstGeom prst="rect">
            <a:avLst/>
          </a:prstGeom>
        </p:spPr>
      </p:pic>
      <p:pic>
        <p:nvPicPr>
          <p:cNvPr id="26" name="图片 25" descr="upload_post_object_v2_608996957"/>
          <p:cNvPicPr>
            <a:picLocks noChangeAspect="1"/>
          </p:cNvPicPr>
          <p:nvPr/>
        </p:nvPicPr>
        <p:blipFill>
          <a:blip r:embed="rId8"/>
          <a:srcRect t="18661" b="666"/>
          <a:stretch>
            <a:fillRect/>
          </a:stretch>
        </p:blipFill>
        <p:spPr>
          <a:xfrm>
            <a:off x="6358554" y="3222759"/>
            <a:ext cx="1434851" cy="167386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4599" y="5065591"/>
            <a:ext cx="2093829" cy="824063"/>
            <a:chOff x="6145660" y="5065591"/>
            <a:chExt cx="2093829" cy="824063"/>
          </a:xfrm>
        </p:grpSpPr>
        <p:sp>
          <p:nvSpPr>
            <p:cNvPr id="27" name="文本框 26"/>
            <p:cNvSpPr txBox="1"/>
            <p:nvPr userDrawn="1"/>
          </p:nvSpPr>
          <p:spPr>
            <a:xfrm>
              <a:off x="6145660" y="5065591"/>
              <a:ext cx="2093829" cy="36830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1200" b="1" dirty="0"/>
                <a:t>浙江大学</a:t>
              </a:r>
              <a:r>
                <a:rPr lang="en-US" altLang="zh-CN" sz="1200" b="1" dirty="0"/>
                <a:t>20</a:t>
              </a:r>
              <a:r>
                <a:rPr lang="zh-CN" altLang="en-US" sz="1200" b="1" dirty="0"/>
                <a:t>级本科生</a:t>
              </a:r>
              <a:endParaRPr lang="zh-CN" altLang="en-US" sz="1200" b="1" dirty="0"/>
            </a:p>
            <a:p>
              <a:pPr algn="ctr"/>
              <a:r>
                <a:rPr lang="zh-CN" altLang="en-US" sz="1200" b="1" dirty="0">
                  <a:sym typeface="+mn-ea"/>
                </a:rPr>
                <a:t>程警羲</a:t>
              </a:r>
              <a:endParaRPr lang="zh-CN" altLang="en-US" sz="1200" b="1" dirty="0">
                <a:sym typeface="+mn-ea"/>
              </a:endParaRPr>
            </a:p>
          </p:txBody>
        </p:sp>
        <p:sp>
          <p:nvSpPr>
            <p:cNvPr id="28" name="圆角矩形 27"/>
            <p:cNvSpPr/>
            <p:nvPr userDrawn="1"/>
          </p:nvSpPr>
          <p:spPr>
            <a:xfrm>
              <a:off x="6635520" y="5540404"/>
              <a:ext cx="1114108" cy="349250"/>
            </a:xfrm>
            <a:prstGeom prst="roundRect">
              <a:avLst/>
            </a:prstGeom>
            <a:solidFill>
              <a:srgbClr val="003F88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</a:rPr>
                <a:t>队员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0" name="图片 29" descr="upload_post_object_v2_8171504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9106" y="3248541"/>
            <a:ext cx="1236356" cy="164964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180370" y="5065591"/>
            <a:ext cx="2093829" cy="824063"/>
            <a:chOff x="4400788" y="5065591"/>
            <a:chExt cx="2093829" cy="824063"/>
          </a:xfrm>
        </p:grpSpPr>
        <p:sp>
          <p:nvSpPr>
            <p:cNvPr id="31" name="文本框 30"/>
            <p:cNvSpPr txBox="1"/>
            <p:nvPr userDrawn="1"/>
          </p:nvSpPr>
          <p:spPr>
            <a:xfrm>
              <a:off x="4400788" y="5065591"/>
              <a:ext cx="2093829" cy="36830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1200" b="1" dirty="0"/>
                <a:t>浙江大学</a:t>
              </a:r>
              <a:r>
                <a:rPr lang="en-US" altLang="zh-CN" sz="1200" b="1" dirty="0"/>
                <a:t>20</a:t>
              </a:r>
              <a:r>
                <a:rPr lang="zh-CN" altLang="en-US" sz="1200" b="1" dirty="0"/>
                <a:t>级本科生</a:t>
              </a:r>
              <a:endParaRPr lang="zh-CN" altLang="en-US" sz="1200" b="1" dirty="0"/>
            </a:p>
            <a:p>
              <a:pPr algn="ctr"/>
              <a:r>
                <a:rPr lang="zh-CN" altLang="en-US" sz="1200" b="1" dirty="0">
                  <a:sym typeface="+mn-ea"/>
                </a:rPr>
                <a:t>李丽</a:t>
              </a:r>
              <a:endParaRPr lang="zh-CN" altLang="en-US" sz="1200" b="1" dirty="0">
                <a:sym typeface="+mn-ea"/>
              </a:endParaRPr>
            </a:p>
          </p:txBody>
        </p:sp>
        <p:sp>
          <p:nvSpPr>
            <p:cNvPr id="32" name="圆角矩形 31"/>
            <p:cNvSpPr/>
            <p:nvPr userDrawn="1"/>
          </p:nvSpPr>
          <p:spPr>
            <a:xfrm>
              <a:off x="4890648" y="5540404"/>
              <a:ext cx="1114108" cy="349250"/>
            </a:xfrm>
            <a:prstGeom prst="roundRect">
              <a:avLst/>
            </a:prstGeom>
            <a:solidFill>
              <a:srgbClr val="003F88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</a:rPr>
                <a:t>队员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1123315" y="490855"/>
            <a:ext cx="9269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003F88"/>
                </a:solidFill>
              </a:rPr>
              <a:t>队伍介绍</a:t>
            </a:r>
            <a:endParaRPr lang="zh-CN" altLang="en-US" sz="2400" b="1">
              <a:solidFill>
                <a:srgbClr val="003F88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1912" y="5065591"/>
            <a:ext cx="2093829" cy="824063"/>
            <a:chOff x="411912" y="5065591"/>
            <a:chExt cx="2093829" cy="824063"/>
          </a:xfrm>
        </p:grpSpPr>
        <p:sp>
          <p:nvSpPr>
            <p:cNvPr id="19" name="圆角矩形 18"/>
            <p:cNvSpPr/>
            <p:nvPr userDrawn="1"/>
          </p:nvSpPr>
          <p:spPr>
            <a:xfrm>
              <a:off x="901462" y="5540404"/>
              <a:ext cx="1114108" cy="349250"/>
            </a:xfrm>
            <a:prstGeom prst="roundRect">
              <a:avLst/>
            </a:prstGeom>
            <a:solidFill>
              <a:srgbClr val="003F88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b="1">
                  <a:solidFill>
                    <a:srgbClr val="FFFFFF"/>
                  </a:solidFill>
                </a:rPr>
                <a:t>队长</a:t>
              </a:r>
              <a:endParaRPr lang="zh-CN" altLang="en-US" b="1">
                <a:solidFill>
                  <a:srgbClr val="FFFFFF"/>
                </a:solidFill>
              </a:endParaRPr>
            </a:p>
          </p:txBody>
        </p:sp>
        <p:sp>
          <p:nvSpPr>
            <p:cNvPr id="5" name="文本框 4"/>
            <p:cNvSpPr txBox="1"/>
            <p:nvPr userDrawn="1">
              <p:custDataLst>
                <p:tags r:id="rId11"/>
              </p:custDataLst>
            </p:nvPr>
          </p:nvSpPr>
          <p:spPr>
            <a:xfrm>
              <a:off x="411912" y="5065591"/>
              <a:ext cx="2093829" cy="36830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sz="1200" b="1" dirty="0"/>
                <a:t>浙江大学</a:t>
              </a:r>
              <a:r>
                <a:rPr lang="en-US" altLang="zh-CN" sz="1200" b="1" dirty="0"/>
                <a:t>20</a:t>
              </a:r>
              <a:r>
                <a:rPr lang="zh-CN" altLang="en-US" sz="1200" b="1" dirty="0"/>
                <a:t>级本科生</a:t>
              </a:r>
              <a:endParaRPr lang="zh-CN" altLang="en-US" sz="1200" b="1" dirty="0"/>
            </a:p>
            <a:p>
              <a:pPr algn="ctr"/>
              <a:r>
                <a:rPr lang="zh-CN" altLang="en-US" sz="1200" b="1" dirty="0"/>
                <a:t>叶诗琳</a:t>
              </a:r>
              <a:endParaRPr lang="zh-CN" altLang="en-US" sz="1200" b="1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06400" y="410210"/>
            <a:ext cx="687705" cy="541020"/>
            <a:chOff x="3162805" y="4088679"/>
            <a:chExt cx="1036638" cy="815976"/>
          </a:xfrm>
          <a:solidFill>
            <a:srgbClr val="003F88"/>
          </a:solidFill>
        </p:grpSpPr>
        <p:sp>
          <p:nvSpPr>
            <p:cNvPr id="69" name="Freeform 128"/>
            <p:cNvSpPr/>
            <p:nvPr>
              <p:custDataLst>
                <p:tags r:id="rId12"/>
              </p:custDataLst>
            </p:nvPr>
          </p:nvSpPr>
          <p:spPr bwMode="auto">
            <a:xfrm>
              <a:off x="3383468" y="4499842"/>
              <a:ext cx="555625" cy="404813"/>
            </a:xfrm>
            <a:custGeom>
              <a:avLst/>
              <a:gdLst>
                <a:gd name="T0" fmla="*/ 0 w 148"/>
                <a:gd name="T1" fmla="*/ 0 h 108"/>
                <a:gd name="T2" fmla="*/ 0 w 148"/>
                <a:gd name="T3" fmla="*/ 81 h 108"/>
                <a:gd name="T4" fmla="*/ 74 w 148"/>
                <a:gd name="T5" fmla="*/ 108 h 108"/>
                <a:gd name="T6" fmla="*/ 148 w 148"/>
                <a:gd name="T7" fmla="*/ 81 h 108"/>
                <a:gd name="T8" fmla="*/ 148 w 148"/>
                <a:gd name="T9" fmla="*/ 5 h 108"/>
                <a:gd name="T10" fmla="*/ 79 w 148"/>
                <a:gd name="T11" fmla="*/ 39 h 108"/>
                <a:gd name="T12" fmla="*/ 0 w 14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08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17" y="97"/>
                    <a:pt x="44" y="108"/>
                    <a:pt x="74" y="108"/>
                  </a:cubicBezTo>
                  <a:cubicBezTo>
                    <a:pt x="104" y="108"/>
                    <a:pt x="131" y="97"/>
                    <a:pt x="148" y="81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0" name="Freeform 129"/>
            <p:cNvSpPr/>
            <p:nvPr>
              <p:custDataLst>
                <p:tags r:id="rId13"/>
              </p:custDataLst>
            </p:nvPr>
          </p:nvSpPr>
          <p:spPr bwMode="auto">
            <a:xfrm>
              <a:off x="3162805" y="4088679"/>
              <a:ext cx="1036638" cy="519113"/>
            </a:xfrm>
            <a:custGeom>
              <a:avLst/>
              <a:gdLst>
                <a:gd name="T0" fmla="*/ 653 w 653"/>
                <a:gd name="T1" fmla="*/ 164 h 327"/>
                <a:gd name="T2" fmla="*/ 326 w 653"/>
                <a:gd name="T3" fmla="*/ 0 h 327"/>
                <a:gd name="T4" fmla="*/ 0 w 653"/>
                <a:gd name="T5" fmla="*/ 164 h 327"/>
                <a:gd name="T6" fmla="*/ 326 w 653"/>
                <a:gd name="T7" fmla="*/ 327 h 327"/>
                <a:gd name="T8" fmla="*/ 653 w 653"/>
                <a:gd name="T9" fmla="*/ 16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27">
                  <a:moveTo>
                    <a:pt x="653" y="164"/>
                  </a:moveTo>
                  <a:lnTo>
                    <a:pt x="326" y="0"/>
                  </a:lnTo>
                  <a:lnTo>
                    <a:pt x="0" y="164"/>
                  </a:lnTo>
                  <a:lnTo>
                    <a:pt x="326" y="327"/>
                  </a:lnTo>
                  <a:lnTo>
                    <a:pt x="653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1" name="Freeform 130"/>
            <p:cNvSpPr/>
            <p:nvPr>
              <p:custDataLst>
                <p:tags r:id="rId14"/>
              </p:custDataLst>
            </p:nvPr>
          </p:nvSpPr>
          <p:spPr bwMode="auto">
            <a:xfrm>
              <a:off x="4007355" y="4423642"/>
              <a:ext cx="115888" cy="350838"/>
            </a:xfrm>
            <a:custGeom>
              <a:avLst/>
              <a:gdLst>
                <a:gd name="T0" fmla="*/ 24 w 31"/>
                <a:gd name="T1" fmla="*/ 49 h 93"/>
                <a:gd name="T2" fmla="*/ 24 w 31"/>
                <a:gd name="T3" fmla="*/ 0 h 93"/>
                <a:gd name="T4" fmla="*/ 8 w 31"/>
                <a:gd name="T5" fmla="*/ 7 h 93"/>
                <a:gd name="T6" fmla="*/ 8 w 31"/>
                <a:gd name="T7" fmla="*/ 49 h 93"/>
                <a:gd name="T8" fmla="*/ 0 w 31"/>
                <a:gd name="T9" fmla="*/ 63 h 93"/>
                <a:gd name="T10" fmla="*/ 16 w 31"/>
                <a:gd name="T11" fmla="*/ 93 h 93"/>
                <a:gd name="T12" fmla="*/ 31 w 31"/>
                <a:gd name="T13" fmla="*/ 63 h 93"/>
                <a:gd name="T14" fmla="*/ 24 w 31"/>
                <a:gd name="T15" fmla="*/ 4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93">
                  <a:moveTo>
                    <a:pt x="24" y="49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3" y="52"/>
                    <a:pt x="0" y="57"/>
                    <a:pt x="0" y="63"/>
                  </a:cubicBezTo>
                  <a:cubicBezTo>
                    <a:pt x="0" y="72"/>
                    <a:pt x="7" y="93"/>
                    <a:pt x="16" y="93"/>
                  </a:cubicBezTo>
                  <a:cubicBezTo>
                    <a:pt x="24" y="93"/>
                    <a:pt x="31" y="72"/>
                    <a:pt x="31" y="63"/>
                  </a:cubicBezTo>
                  <a:cubicBezTo>
                    <a:pt x="31" y="57"/>
                    <a:pt x="28" y="52"/>
                    <a:pt x="2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>
            <p:custDataLst>
              <p:tags r:id="rId1"/>
            </p:custDataLst>
          </p:nvPr>
        </p:nvSpPr>
        <p:spPr bwMode="auto">
          <a:xfrm rot="5400000">
            <a:off x="1657042" y="2014089"/>
            <a:ext cx="3050615" cy="270374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Freeform 5"/>
          <p:cNvSpPr/>
          <p:nvPr>
            <p:custDataLst>
              <p:tags r:id="rId2"/>
            </p:custDataLst>
          </p:nvPr>
        </p:nvSpPr>
        <p:spPr bwMode="auto">
          <a:xfrm rot="5400000">
            <a:off x="2962580" y="1308086"/>
            <a:ext cx="1128698" cy="100035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38" name="Freeform 5"/>
          <p:cNvSpPr/>
          <p:nvPr>
            <p:custDataLst>
              <p:tags r:id="rId3"/>
            </p:custDataLst>
          </p:nvPr>
        </p:nvSpPr>
        <p:spPr bwMode="auto">
          <a:xfrm rot="5400000">
            <a:off x="3958330" y="2428893"/>
            <a:ext cx="843063" cy="7472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42" name="Freeform 5"/>
          <p:cNvSpPr/>
          <p:nvPr>
            <p:custDataLst>
              <p:tags r:id="rId4"/>
            </p:custDataLst>
          </p:nvPr>
        </p:nvSpPr>
        <p:spPr bwMode="auto">
          <a:xfrm rot="5400000">
            <a:off x="3489557" y="4951898"/>
            <a:ext cx="657367" cy="58262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43" name="Freeform 5"/>
          <p:cNvSpPr/>
          <p:nvPr>
            <p:custDataLst>
              <p:tags r:id="rId5"/>
            </p:custDataLst>
          </p:nvPr>
        </p:nvSpPr>
        <p:spPr bwMode="auto">
          <a:xfrm rot="5400000">
            <a:off x="757121" y="1578721"/>
            <a:ext cx="841748" cy="74603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44" name="Freeform 5"/>
          <p:cNvSpPr/>
          <p:nvPr>
            <p:custDataLst>
              <p:tags r:id="rId6"/>
            </p:custDataLst>
          </p:nvPr>
        </p:nvSpPr>
        <p:spPr bwMode="auto">
          <a:xfrm rot="5400000">
            <a:off x="1018255" y="4443938"/>
            <a:ext cx="604212" cy="5355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64360" y="1837690"/>
            <a:ext cx="2279650" cy="2571750"/>
            <a:chOff x="2936" y="2894"/>
            <a:chExt cx="3590" cy="4050"/>
          </a:xfrm>
        </p:grpSpPr>
        <p:sp>
          <p:nvSpPr>
            <p:cNvPr id="40" name="Freeform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2706" y="3124"/>
              <a:ext cx="4051" cy="3590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3F88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1" name="Freeform 5"/>
            <p:cNvSpPr/>
            <p:nvPr>
              <p:custDataLst>
                <p:tags r:id="rId8"/>
              </p:custDataLst>
            </p:nvPr>
          </p:nvSpPr>
          <p:spPr bwMode="auto">
            <a:xfrm rot="5400000">
              <a:off x="3156" y="3523"/>
              <a:ext cx="3151" cy="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solidFill>
                  <a:prstClr val="black"/>
                </a:solidFill>
              </a:endParaRPr>
            </a:p>
          </p:txBody>
        </p:sp>
        <p:pic>
          <p:nvPicPr>
            <p:cNvPr id="6" name="图片 5" descr="徽标&#10;&#10;描述已自动生成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3377" y="3594"/>
              <a:ext cx="2708" cy="2651"/>
            </a:xfrm>
            <a:prstGeom prst="rect">
              <a:avLst/>
            </a:prstGeom>
          </p:spPr>
        </p:pic>
      </p:grpSp>
      <p:sp>
        <p:nvSpPr>
          <p:cNvPr id="2" name="圆角矩形 1"/>
          <p:cNvSpPr/>
          <p:nvPr/>
        </p:nvSpPr>
        <p:spPr>
          <a:xfrm>
            <a:off x="7035800" y="3746417"/>
            <a:ext cx="3394075" cy="663178"/>
          </a:xfrm>
          <a:prstGeom prst="roundRect">
            <a:avLst/>
          </a:prstGeom>
          <a:solidFill>
            <a:srgbClr val="003F88">
              <a:alpha val="100000"/>
            </a:srgbClr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altLang="zh-CN" sz="3600" b="1">
                <a:solidFill>
                  <a:srgbClr val="FFFFFF"/>
                </a:solidFill>
                <a:sym typeface="+mn-ea"/>
              </a:rPr>
              <a:t>ZJU-CHINA</a:t>
            </a:r>
            <a:endParaRPr lang="en-US" altLang="zh-CN" sz="3600">
              <a:solidFill>
                <a:srgbClr val="FFFFFF"/>
              </a:solidFill>
            </a:endParaRPr>
          </a:p>
          <a:p>
            <a:pPr algn="ctr"/>
            <a:endParaRPr lang="zh-CN" altLang="en-US" sz="3600" b="1"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34455" y="4782185"/>
            <a:ext cx="523684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队长：</a:t>
            </a:r>
            <a:r>
              <a:rPr lang="zh-CN" altLang="en-US" dirty="0"/>
              <a:t>叶诗琳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队员：</a:t>
            </a:r>
            <a:r>
              <a:rPr lang="zh-CN" altLang="en-US" dirty="0"/>
              <a:t>张群峰、李丽、程警羲、林思琪、蔡澄宽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指导教师：</a:t>
            </a:r>
            <a:r>
              <a:rPr lang="zh-CN" altLang="en-US" dirty="0"/>
              <a:t>于浩然</a:t>
            </a:r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5753735" y="1995805"/>
            <a:ext cx="5679440" cy="12280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en-US" altLang="zh-CN" sz="6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</a:t>
            </a:r>
            <a:endParaRPr lang="en-US" altLang="zh-CN" sz="6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reeform 5"/>
          <p:cNvSpPr/>
          <p:nvPr>
            <p:custDataLst>
              <p:tags r:id="rId12"/>
            </p:custDataLst>
          </p:nvPr>
        </p:nvSpPr>
        <p:spPr bwMode="auto">
          <a:xfrm rot="5400000">
            <a:off x="4261508" y="4356633"/>
            <a:ext cx="802799" cy="71013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prstClr val="black"/>
              </a:solidFill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488950" y="515620"/>
            <a:ext cx="588010" cy="400685"/>
            <a:chOff x="4529" y="4868"/>
            <a:chExt cx="1066" cy="726"/>
          </a:xfrm>
        </p:grpSpPr>
        <p:sp>
          <p:nvSpPr>
            <p:cNvPr id="163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529" y="4868"/>
              <a:ext cx="1067" cy="726"/>
            </a:xfrm>
            <a:custGeom>
              <a:avLst/>
              <a:gdLst>
                <a:gd name="T0" fmla="*/ 627 w 631"/>
                <a:gd name="T1" fmla="*/ 44 h 429"/>
                <a:gd name="T2" fmla="*/ 469 w 631"/>
                <a:gd name="T3" fmla="*/ 0 h 429"/>
                <a:gd name="T4" fmla="*/ 315 w 631"/>
                <a:gd name="T5" fmla="*/ 41 h 429"/>
                <a:gd name="T6" fmla="*/ 168 w 631"/>
                <a:gd name="T7" fmla="*/ 0 h 429"/>
                <a:gd name="T8" fmla="*/ 3 w 631"/>
                <a:gd name="T9" fmla="*/ 44 h 429"/>
                <a:gd name="T10" fmla="*/ 0 w 631"/>
                <a:gd name="T11" fmla="*/ 52 h 429"/>
                <a:gd name="T12" fmla="*/ 0 w 631"/>
                <a:gd name="T13" fmla="*/ 412 h 429"/>
                <a:gd name="T14" fmla="*/ 23 w 631"/>
                <a:gd name="T15" fmla="*/ 429 h 429"/>
                <a:gd name="T16" fmla="*/ 313 w 631"/>
                <a:gd name="T17" fmla="*/ 429 h 429"/>
                <a:gd name="T18" fmla="*/ 608 w 631"/>
                <a:gd name="T19" fmla="*/ 429 h 429"/>
                <a:gd name="T20" fmla="*/ 631 w 631"/>
                <a:gd name="T21" fmla="*/ 413 h 429"/>
                <a:gd name="T22" fmla="*/ 631 w 631"/>
                <a:gd name="T23" fmla="*/ 52 h 429"/>
                <a:gd name="T24" fmla="*/ 627 w 631"/>
                <a:gd name="T25" fmla="*/ 44 h 429"/>
                <a:gd name="T26" fmla="*/ 304 w 631"/>
                <a:gd name="T27" fmla="*/ 60 h 429"/>
                <a:gd name="T28" fmla="*/ 304 w 631"/>
                <a:gd name="T29" fmla="*/ 393 h 429"/>
                <a:gd name="T30" fmla="*/ 167 w 631"/>
                <a:gd name="T31" fmla="*/ 355 h 429"/>
                <a:gd name="T32" fmla="*/ 40 w 631"/>
                <a:gd name="T33" fmla="*/ 380 h 429"/>
                <a:gd name="T34" fmla="*/ 40 w 631"/>
                <a:gd name="T35" fmla="*/ 46 h 429"/>
                <a:gd name="T36" fmla="*/ 169 w 631"/>
                <a:gd name="T37" fmla="*/ 21 h 429"/>
                <a:gd name="T38" fmla="*/ 304 w 631"/>
                <a:gd name="T39" fmla="*/ 60 h 429"/>
                <a:gd name="T40" fmla="*/ 590 w 631"/>
                <a:gd name="T41" fmla="*/ 45 h 429"/>
                <a:gd name="T42" fmla="*/ 590 w 631"/>
                <a:gd name="T43" fmla="*/ 381 h 429"/>
                <a:gd name="T44" fmla="*/ 462 w 631"/>
                <a:gd name="T45" fmla="*/ 359 h 429"/>
                <a:gd name="T46" fmla="*/ 323 w 631"/>
                <a:gd name="T47" fmla="*/ 394 h 429"/>
                <a:gd name="T48" fmla="*/ 323 w 631"/>
                <a:gd name="T49" fmla="*/ 61 h 429"/>
                <a:gd name="T50" fmla="*/ 469 w 631"/>
                <a:gd name="T51" fmla="*/ 21 h 429"/>
                <a:gd name="T52" fmla="*/ 590 w 631"/>
                <a:gd name="T53" fmla="*/ 4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1" h="429">
                  <a:moveTo>
                    <a:pt x="627" y="44"/>
                  </a:moveTo>
                  <a:cubicBezTo>
                    <a:pt x="593" y="16"/>
                    <a:pt x="534" y="0"/>
                    <a:pt x="469" y="0"/>
                  </a:cubicBezTo>
                  <a:cubicBezTo>
                    <a:pt x="407" y="0"/>
                    <a:pt x="350" y="15"/>
                    <a:pt x="315" y="41"/>
                  </a:cubicBezTo>
                  <a:cubicBezTo>
                    <a:pt x="288" y="15"/>
                    <a:pt x="234" y="0"/>
                    <a:pt x="168" y="0"/>
                  </a:cubicBezTo>
                  <a:cubicBezTo>
                    <a:pt x="100" y="0"/>
                    <a:pt x="37" y="17"/>
                    <a:pt x="3" y="44"/>
                  </a:cubicBezTo>
                  <a:cubicBezTo>
                    <a:pt x="1" y="46"/>
                    <a:pt x="0" y="49"/>
                    <a:pt x="0" y="5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19"/>
                    <a:pt x="9" y="429"/>
                    <a:pt x="23" y="429"/>
                  </a:cubicBezTo>
                  <a:cubicBezTo>
                    <a:pt x="313" y="429"/>
                    <a:pt x="313" y="429"/>
                    <a:pt x="313" y="429"/>
                  </a:cubicBezTo>
                  <a:cubicBezTo>
                    <a:pt x="314" y="429"/>
                    <a:pt x="608" y="429"/>
                    <a:pt x="608" y="429"/>
                  </a:cubicBezTo>
                  <a:cubicBezTo>
                    <a:pt x="618" y="429"/>
                    <a:pt x="631" y="424"/>
                    <a:pt x="631" y="413"/>
                  </a:cubicBezTo>
                  <a:cubicBezTo>
                    <a:pt x="631" y="52"/>
                    <a:pt x="631" y="52"/>
                    <a:pt x="631" y="52"/>
                  </a:cubicBezTo>
                  <a:cubicBezTo>
                    <a:pt x="631" y="49"/>
                    <a:pt x="630" y="46"/>
                    <a:pt x="627" y="44"/>
                  </a:cubicBezTo>
                  <a:close/>
                  <a:moveTo>
                    <a:pt x="304" y="60"/>
                  </a:moveTo>
                  <a:cubicBezTo>
                    <a:pt x="304" y="66"/>
                    <a:pt x="304" y="393"/>
                    <a:pt x="304" y="393"/>
                  </a:cubicBezTo>
                  <a:cubicBezTo>
                    <a:pt x="275" y="369"/>
                    <a:pt x="227" y="355"/>
                    <a:pt x="167" y="355"/>
                  </a:cubicBezTo>
                  <a:cubicBezTo>
                    <a:pt x="120" y="355"/>
                    <a:pt x="75" y="364"/>
                    <a:pt x="40" y="38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85" y="21"/>
                    <a:pt x="169" y="21"/>
                  </a:cubicBezTo>
                  <a:cubicBezTo>
                    <a:pt x="266" y="21"/>
                    <a:pt x="304" y="58"/>
                    <a:pt x="304" y="60"/>
                  </a:cubicBezTo>
                  <a:close/>
                  <a:moveTo>
                    <a:pt x="590" y="45"/>
                  </a:moveTo>
                  <a:cubicBezTo>
                    <a:pt x="590" y="381"/>
                    <a:pt x="590" y="381"/>
                    <a:pt x="590" y="381"/>
                  </a:cubicBezTo>
                  <a:cubicBezTo>
                    <a:pt x="554" y="366"/>
                    <a:pt x="505" y="359"/>
                    <a:pt x="462" y="359"/>
                  </a:cubicBezTo>
                  <a:cubicBezTo>
                    <a:pt x="401" y="359"/>
                    <a:pt x="352" y="371"/>
                    <a:pt x="323" y="39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68" y="21"/>
                    <a:pt x="469" y="21"/>
                  </a:cubicBezTo>
                  <a:cubicBezTo>
                    <a:pt x="547" y="21"/>
                    <a:pt x="590" y="45"/>
                    <a:pt x="590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79" name="Freeform 24"/>
            <p:cNvSpPr/>
            <p:nvPr>
              <p:custDataLst>
                <p:tags r:id="rId2"/>
              </p:custDataLst>
            </p:nvPr>
          </p:nvSpPr>
          <p:spPr bwMode="auto">
            <a:xfrm>
              <a:off x="4665" y="4968"/>
              <a:ext cx="326" cy="75"/>
            </a:xfrm>
            <a:custGeom>
              <a:avLst/>
              <a:gdLst>
                <a:gd name="T0" fmla="*/ 184 w 192"/>
                <a:gd name="T1" fmla="*/ 44 h 44"/>
                <a:gd name="T2" fmla="*/ 180 w 192"/>
                <a:gd name="T3" fmla="*/ 43 h 44"/>
                <a:gd name="T4" fmla="*/ 10 w 192"/>
                <a:gd name="T5" fmla="*/ 32 h 44"/>
                <a:gd name="T6" fmla="*/ 1 w 192"/>
                <a:gd name="T7" fmla="*/ 27 h 44"/>
                <a:gd name="T8" fmla="*/ 6 w 192"/>
                <a:gd name="T9" fmla="*/ 19 h 44"/>
                <a:gd name="T10" fmla="*/ 188 w 192"/>
                <a:gd name="T11" fmla="*/ 31 h 44"/>
                <a:gd name="T12" fmla="*/ 190 w 192"/>
                <a:gd name="T13" fmla="*/ 41 h 44"/>
                <a:gd name="T14" fmla="*/ 184 w 192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4">
                  <a:moveTo>
                    <a:pt x="184" y="44"/>
                  </a:moveTo>
                  <a:cubicBezTo>
                    <a:pt x="183" y="44"/>
                    <a:pt x="181" y="44"/>
                    <a:pt x="180" y="43"/>
                  </a:cubicBezTo>
                  <a:cubicBezTo>
                    <a:pt x="150" y="23"/>
                    <a:pt x="83" y="12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5"/>
                    <a:pt x="188" y="31"/>
                  </a:cubicBezTo>
                  <a:cubicBezTo>
                    <a:pt x="191" y="33"/>
                    <a:pt x="192" y="38"/>
                    <a:pt x="190" y="41"/>
                  </a:cubicBezTo>
                  <a:cubicBezTo>
                    <a:pt x="189" y="43"/>
                    <a:pt x="186" y="44"/>
                    <a:pt x="184" y="44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0" name="Freeform 25"/>
            <p:cNvSpPr/>
            <p:nvPr>
              <p:custDataLst>
                <p:tags r:id="rId3"/>
              </p:custDataLst>
            </p:nvPr>
          </p:nvSpPr>
          <p:spPr bwMode="auto">
            <a:xfrm>
              <a:off x="4665" y="5061"/>
              <a:ext cx="326" cy="72"/>
            </a:xfrm>
            <a:custGeom>
              <a:avLst/>
              <a:gdLst>
                <a:gd name="T0" fmla="*/ 184 w 192"/>
                <a:gd name="T1" fmla="*/ 43 h 43"/>
                <a:gd name="T2" fmla="*/ 180 w 192"/>
                <a:gd name="T3" fmla="*/ 42 h 43"/>
                <a:gd name="T4" fmla="*/ 10 w 192"/>
                <a:gd name="T5" fmla="*/ 32 h 43"/>
                <a:gd name="T6" fmla="*/ 1 w 192"/>
                <a:gd name="T7" fmla="*/ 27 h 43"/>
                <a:gd name="T8" fmla="*/ 6 w 192"/>
                <a:gd name="T9" fmla="*/ 19 h 43"/>
                <a:gd name="T10" fmla="*/ 188 w 192"/>
                <a:gd name="T11" fmla="*/ 30 h 43"/>
                <a:gd name="T12" fmla="*/ 190 w 192"/>
                <a:gd name="T13" fmla="*/ 40 h 43"/>
                <a:gd name="T14" fmla="*/ 184 w 192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3">
                  <a:moveTo>
                    <a:pt x="184" y="43"/>
                  </a:moveTo>
                  <a:cubicBezTo>
                    <a:pt x="183" y="43"/>
                    <a:pt x="181" y="43"/>
                    <a:pt x="180" y="42"/>
                  </a:cubicBezTo>
                  <a:cubicBezTo>
                    <a:pt x="150" y="23"/>
                    <a:pt x="84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4"/>
                    <a:pt x="188" y="30"/>
                  </a:cubicBezTo>
                  <a:cubicBezTo>
                    <a:pt x="191" y="32"/>
                    <a:pt x="192" y="37"/>
                    <a:pt x="190" y="40"/>
                  </a:cubicBezTo>
                  <a:cubicBezTo>
                    <a:pt x="188" y="42"/>
                    <a:pt x="186" y="43"/>
                    <a:pt x="184" y="43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1" name="Freeform 26"/>
            <p:cNvSpPr/>
            <p:nvPr>
              <p:custDataLst>
                <p:tags r:id="rId4"/>
              </p:custDataLst>
            </p:nvPr>
          </p:nvSpPr>
          <p:spPr bwMode="auto">
            <a:xfrm>
              <a:off x="4665" y="5151"/>
              <a:ext cx="328" cy="72"/>
            </a:xfrm>
            <a:custGeom>
              <a:avLst/>
              <a:gdLst>
                <a:gd name="T0" fmla="*/ 185 w 193"/>
                <a:gd name="T1" fmla="*/ 43 h 43"/>
                <a:gd name="T2" fmla="*/ 181 w 193"/>
                <a:gd name="T3" fmla="*/ 42 h 43"/>
                <a:gd name="T4" fmla="*/ 10 w 193"/>
                <a:gd name="T5" fmla="*/ 32 h 43"/>
                <a:gd name="T6" fmla="*/ 1 w 193"/>
                <a:gd name="T7" fmla="*/ 27 h 43"/>
                <a:gd name="T8" fmla="*/ 6 w 193"/>
                <a:gd name="T9" fmla="*/ 18 h 43"/>
                <a:gd name="T10" fmla="*/ 189 w 193"/>
                <a:gd name="T11" fmla="*/ 30 h 43"/>
                <a:gd name="T12" fmla="*/ 191 w 193"/>
                <a:gd name="T13" fmla="*/ 40 h 43"/>
                <a:gd name="T14" fmla="*/ 185 w 19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43">
                  <a:moveTo>
                    <a:pt x="185" y="43"/>
                  </a:moveTo>
                  <a:cubicBezTo>
                    <a:pt x="184" y="43"/>
                    <a:pt x="182" y="43"/>
                    <a:pt x="181" y="42"/>
                  </a:cubicBezTo>
                  <a:cubicBezTo>
                    <a:pt x="151" y="22"/>
                    <a:pt x="85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8"/>
                  </a:cubicBezTo>
                  <a:cubicBezTo>
                    <a:pt x="74" y="0"/>
                    <a:pt x="149" y="4"/>
                    <a:pt x="189" y="30"/>
                  </a:cubicBezTo>
                  <a:cubicBezTo>
                    <a:pt x="192" y="32"/>
                    <a:pt x="193" y="37"/>
                    <a:pt x="191" y="40"/>
                  </a:cubicBezTo>
                  <a:cubicBezTo>
                    <a:pt x="190" y="42"/>
                    <a:pt x="187" y="43"/>
                    <a:pt x="185" y="43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2" name="Freeform 27"/>
            <p:cNvSpPr/>
            <p:nvPr>
              <p:custDataLst>
                <p:tags r:id="rId5"/>
              </p:custDataLst>
            </p:nvPr>
          </p:nvSpPr>
          <p:spPr bwMode="auto">
            <a:xfrm>
              <a:off x="4665" y="5241"/>
              <a:ext cx="328" cy="75"/>
            </a:xfrm>
            <a:custGeom>
              <a:avLst/>
              <a:gdLst>
                <a:gd name="T0" fmla="*/ 186 w 194"/>
                <a:gd name="T1" fmla="*/ 44 h 44"/>
                <a:gd name="T2" fmla="*/ 182 w 194"/>
                <a:gd name="T3" fmla="*/ 43 h 44"/>
                <a:gd name="T4" fmla="*/ 10 w 194"/>
                <a:gd name="T5" fmla="*/ 34 h 44"/>
                <a:gd name="T6" fmla="*/ 1 w 194"/>
                <a:gd name="T7" fmla="*/ 30 h 44"/>
                <a:gd name="T8" fmla="*/ 6 w 194"/>
                <a:gd name="T9" fmla="*/ 21 h 44"/>
                <a:gd name="T10" fmla="*/ 190 w 194"/>
                <a:gd name="T11" fmla="*/ 31 h 44"/>
                <a:gd name="T12" fmla="*/ 192 w 194"/>
                <a:gd name="T13" fmla="*/ 41 h 44"/>
                <a:gd name="T14" fmla="*/ 186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186" y="44"/>
                  </a:moveTo>
                  <a:cubicBezTo>
                    <a:pt x="185" y="44"/>
                    <a:pt x="183" y="44"/>
                    <a:pt x="182" y="43"/>
                  </a:cubicBezTo>
                  <a:cubicBezTo>
                    <a:pt x="144" y="19"/>
                    <a:pt x="78" y="15"/>
                    <a:pt x="10" y="34"/>
                  </a:cubicBezTo>
                  <a:cubicBezTo>
                    <a:pt x="6" y="35"/>
                    <a:pt x="2" y="33"/>
                    <a:pt x="1" y="30"/>
                  </a:cubicBezTo>
                  <a:cubicBezTo>
                    <a:pt x="0" y="26"/>
                    <a:pt x="2" y="22"/>
                    <a:pt x="6" y="21"/>
                  </a:cubicBezTo>
                  <a:cubicBezTo>
                    <a:pt x="79" y="0"/>
                    <a:pt x="148" y="4"/>
                    <a:pt x="190" y="31"/>
                  </a:cubicBezTo>
                  <a:cubicBezTo>
                    <a:pt x="193" y="34"/>
                    <a:pt x="194" y="38"/>
                    <a:pt x="192" y="41"/>
                  </a:cubicBezTo>
                  <a:cubicBezTo>
                    <a:pt x="191" y="43"/>
                    <a:pt x="188" y="44"/>
                    <a:pt x="186" y="44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3" name="Freeform 28"/>
            <p:cNvSpPr/>
            <p:nvPr>
              <p:custDataLst>
                <p:tags r:id="rId6"/>
              </p:custDataLst>
            </p:nvPr>
          </p:nvSpPr>
          <p:spPr bwMode="auto">
            <a:xfrm>
              <a:off x="4665" y="5330"/>
              <a:ext cx="328" cy="79"/>
            </a:xfrm>
            <a:custGeom>
              <a:avLst/>
              <a:gdLst>
                <a:gd name="T0" fmla="*/ 186 w 194"/>
                <a:gd name="T1" fmla="*/ 47 h 47"/>
                <a:gd name="T2" fmla="*/ 182 w 194"/>
                <a:gd name="T3" fmla="*/ 46 h 47"/>
                <a:gd name="T4" fmla="*/ 10 w 194"/>
                <a:gd name="T5" fmla="*/ 38 h 47"/>
                <a:gd name="T6" fmla="*/ 1 w 194"/>
                <a:gd name="T7" fmla="*/ 34 h 47"/>
                <a:gd name="T8" fmla="*/ 5 w 194"/>
                <a:gd name="T9" fmla="*/ 25 h 47"/>
                <a:gd name="T10" fmla="*/ 190 w 194"/>
                <a:gd name="T11" fmla="*/ 34 h 47"/>
                <a:gd name="T12" fmla="*/ 192 w 194"/>
                <a:gd name="T13" fmla="*/ 44 h 47"/>
                <a:gd name="T14" fmla="*/ 186 w 194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7">
                  <a:moveTo>
                    <a:pt x="186" y="47"/>
                  </a:moveTo>
                  <a:cubicBezTo>
                    <a:pt x="185" y="47"/>
                    <a:pt x="183" y="46"/>
                    <a:pt x="182" y="46"/>
                  </a:cubicBezTo>
                  <a:cubicBezTo>
                    <a:pt x="148" y="23"/>
                    <a:pt x="67" y="15"/>
                    <a:pt x="10" y="38"/>
                  </a:cubicBezTo>
                  <a:cubicBezTo>
                    <a:pt x="7" y="39"/>
                    <a:pt x="3" y="37"/>
                    <a:pt x="1" y="34"/>
                  </a:cubicBezTo>
                  <a:cubicBezTo>
                    <a:pt x="0" y="30"/>
                    <a:pt x="1" y="26"/>
                    <a:pt x="5" y="25"/>
                  </a:cubicBezTo>
                  <a:cubicBezTo>
                    <a:pt x="67" y="0"/>
                    <a:pt x="152" y="10"/>
                    <a:pt x="190" y="34"/>
                  </a:cubicBezTo>
                  <a:cubicBezTo>
                    <a:pt x="193" y="36"/>
                    <a:pt x="194" y="40"/>
                    <a:pt x="192" y="44"/>
                  </a:cubicBezTo>
                  <a:cubicBezTo>
                    <a:pt x="190" y="46"/>
                    <a:pt x="188" y="47"/>
                    <a:pt x="186" y="4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4" name="Freeform 29"/>
            <p:cNvSpPr/>
            <p:nvPr>
              <p:custDataLst>
                <p:tags r:id="rId7"/>
              </p:custDataLst>
            </p:nvPr>
          </p:nvSpPr>
          <p:spPr bwMode="auto">
            <a:xfrm>
              <a:off x="5133" y="4968"/>
              <a:ext cx="328" cy="75"/>
            </a:xfrm>
            <a:custGeom>
              <a:avLst/>
              <a:gdLst>
                <a:gd name="T0" fmla="*/ 8 w 194"/>
                <a:gd name="T1" fmla="*/ 44 h 44"/>
                <a:gd name="T2" fmla="*/ 2 w 194"/>
                <a:gd name="T3" fmla="*/ 41 h 44"/>
                <a:gd name="T4" fmla="*/ 4 w 194"/>
                <a:gd name="T5" fmla="*/ 31 h 44"/>
                <a:gd name="T6" fmla="*/ 188 w 194"/>
                <a:gd name="T7" fmla="*/ 19 h 44"/>
                <a:gd name="T8" fmla="*/ 193 w 194"/>
                <a:gd name="T9" fmla="*/ 27 h 44"/>
                <a:gd name="T10" fmla="*/ 185 w 194"/>
                <a:gd name="T11" fmla="*/ 32 h 44"/>
                <a:gd name="T12" fmla="*/ 12 w 194"/>
                <a:gd name="T13" fmla="*/ 43 h 44"/>
                <a:gd name="T14" fmla="*/ 8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8" y="44"/>
                  </a:moveTo>
                  <a:cubicBezTo>
                    <a:pt x="6" y="44"/>
                    <a:pt x="4" y="43"/>
                    <a:pt x="2" y="41"/>
                  </a:cubicBezTo>
                  <a:cubicBezTo>
                    <a:pt x="0" y="38"/>
                    <a:pt x="1" y="33"/>
                    <a:pt x="4" y="31"/>
                  </a:cubicBezTo>
                  <a:cubicBezTo>
                    <a:pt x="45" y="5"/>
                    <a:pt x="121" y="0"/>
                    <a:pt x="188" y="19"/>
                  </a:cubicBezTo>
                  <a:cubicBezTo>
                    <a:pt x="192" y="20"/>
                    <a:pt x="194" y="23"/>
                    <a:pt x="193" y="27"/>
                  </a:cubicBezTo>
                  <a:cubicBezTo>
                    <a:pt x="192" y="31"/>
                    <a:pt x="188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4"/>
                    <a:pt x="8" y="44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5" name="Freeform 30"/>
            <p:cNvSpPr/>
            <p:nvPr>
              <p:custDataLst>
                <p:tags r:id="rId8"/>
              </p:custDataLst>
            </p:nvPr>
          </p:nvSpPr>
          <p:spPr bwMode="auto">
            <a:xfrm>
              <a:off x="5133" y="5058"/>
              <a:ext cx="328" cy="77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5 w 194"/>
                <a:gd name="T5" fmla="*/ 32 h 45"/>
                <a:gd name="T6" fmla="*/ 189 w 194"/>
                <a:gd name="T7" fmla="*/ 19 h 45"/>
                <a:gd name="T8" fmla="*/ 193 w 194"/>
                <a:gd name="T9" fmla="*/ 28 h 45"/>
                <a:gd name="T10" fmla="*/ 185 w 194"/>
                <a:gd name="T11" fmla="*/ 33 h 45"/>
                <a:gd name="T12" fmla="*/ 12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6" y="45"/>
                    <a:pt x="4" y="44"/>
                    <a:pt x="2" y="42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6"/>
                    <a:pt x="121" y="0"/>
                    <a:pt x="189" y="19"/>
                  </a:cubicBezTo>
                  <a:cubicBezTo>
                    <a:pt x="192" y="20"/>
                    <a:pt x="194" y="24"/>
                    <a:pt x="193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13" y="13"/>
                    <a:pt x="44" y="23"/>
                    <a:pt x="12" y="44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6" name="Freeform 31"/>
            <p:cNvSpPr/>
            <p:nvPr>
              <p:custDataLst>
                <p:tags r:id="rId9"/>
              </p:custDataLst>
            </p:nvPr>
          </p:nvSpPr>
          <p:spPr bwMode="auto">
            <a:xfrm>
              <a:off x="5133" y="5151"/>
              <a:ext cx="328" cy="77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1 h 45"/>
                <a:gd name="T4" fmla="*/ 5 w 195"/>
                <a:gd name="T5" fmla="*/ 32 h 45"/>
                <a:gd name="T6" fmla="*/ 189 w 195"/>
                <a:gd name="T7" fmla="*/ 19 h 45"/>
                <a:gd name="T8" fmla="*/ 193 w 195"/>
                <a:gd name="T9" fmla="*/ 28 h 45"/>
                <a:gd name="T10" fmla="*/ 185 w 195"/>
                <a:gd name="T11" fmla="*/ 32 h 45"/>
                <a:gd name="T12" fmla="*/ 12 w 195"/>
                <a:gd name="T13" fmla="*/ 43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3"/>
                    <a:pt x="3" y="41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5"/>
                    <a:pt x="121" y="0"/>
                    <a:pt x="189" y="19"/>
                  </a:cubicBezTo>
                  <a:cubicBezTo>
                    <a:pt x="192" y="20"/>
                    <a:pt x="195" y="24"/>
                    <a:pt x="193" y="28"/>
                  </a:cubicBezTo>
                  <a:cubicBezTo>
                    <a:pt x="192" y="31"/>
                    <a:pt x="189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7" name="Freeform 32"/>
            <p:cNvSpPr/>
            <p:nvPr>
              <p:custDataLst>
                <p:tags r:id="rId10"/>
              </p:custDataLst>
            </p:nvPr>
          </p:nvSpPr>
          <p:spPr bwMode="auto">
            <a:xfrm>
              <a:off x="5133" y="5241"/>
              <a:ext cx="328" cy="75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2 h 45"/>
                <a:gd name="T4" fmla="*/ 5 w 195"/>
                <a:gd name="T5" fmla="*/ 32 h 45"/>
                <a:gd name="T6" fmla="*/ 189 w 195"/>
                <a:gd name="T7" fmla="*/ 20 h 45"/>
                <a:gd name="T8" fmla="*/ 194 w 195"/>
                <a:gd name="T9" fmla="*/ 28 h 45"/>
                <a:gd name="T10" fmla="*/ 185 w 195"/>
                <a:gd name="T11" fmla="*/ 33 h 45"/>
                <a:gd name="T12" fmla="*/ 12 w 195"/>
                <a:gd name="T13" fmla="*/ 44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4"/>
                    <a:pt x="3" y="42"/>
                  </a:cubicBezTo>
                  <a:cubicBezTo>
                    <a:pt x="0" y="39"/>
                    <a:pt x="1" y="34"/>
                    <a:pt x="5" y="32"/>
                  </a:cubicBezTo>
                  <a:cubicBezTo>
                    <a:pt x="38" y="11"/>
                    <a:pt x="118" y="0"/>
                    <a:pt x="189" y="20"/>
                  </a:cubicBezTo>
                  <a:cubicBezTo>
                    <a:pt x="192" y="21"/>
                    <a:pt x="195" y="25"/>
                    <a:pt x="194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20" y="15"/>
                    <a:pt x="43" y="24"/>
                    <a:pt x="12" y="44"/>
                  </a:cubicBezTo>
                  <a:cubicBezTo>
                    <a:pt x="11" y="45"/>
                    <a:pt x="10" y="45"/>
                    <a:pt x="8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8" name="Freeform 33"/>
            <p:cNvSpPr/>
            <p:nvPr>
              <p:custDataLst>
                <p:tags r:id="rId11"/>
              </p:custDataLst>
            </p:nvPr>
          </p:nvSpPr>
          <p:spPr bwMode="auto">
            <a:xfrm>
              <a:off x="5133" y="5334"/>
              <a:ext cx="328" cy="77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4 w 194"/>
                <a:gd name="T5" fmla="*/ 32 h 45"/>
                <a:gd name="T6" fmla="*/ 188 w 194"/>
                <a:gd name="T7" fmla="*/ 19 h 45"/>
                <a:gd name="T8" fmla="*/ 193 w 194"/>
                <a:gd name="T9" fmla="*/ 28 h 45"/>
                <a:gd name="T10" fmla="*/ 184 w 194"/>
                <a:gd name="T11" fmla="*/ 33 h 45"/>
                <a:gd name="T12" fmla="*/ 11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5" y="45"/>
                    <a:pt x="3" y="44"/>
                    <a:pt x="2" y="42"/>
                  </a:cubicBezTo>
                  <a:cubicBezTo>
                    <a:pt x="0" y="38"/>
                    <a:pt x="0" y="34"/>
                    <a:pt x="4" y="32"/>
                  </a:cubicBezTo>
                  <a:cubicBezTo>
                    <a:pt x="44" y="6"/>
                    <a:pt x="120" y="0"/>
                    <a:pt x="188" y="19"/>
                  </a:cubicBezTo>
                  <a:cubicBezTo>
                    <a:pt x="191" y="20"/>
                    <a:pt x="194" y="24"/>
                    <a:pt x="193" y="28"/>
                  </a:cubicBezTo>
                  <a:cubicBezTo>
                    <a:pt x="192" y="32"/>
                    <a:pt x="188" y="34"/>
                    <a:pt x="184" y="33"/>
                  </a:cubicBezTo>
                  <a:cubicBezTo>
                    <a:pt x="113" y="13"/>
                    <a:pt x="43" y="23"/>
                    <a:pt x="11" y="44"/>
                  </a:cubicBezTo>
                  <a:cubicBezTo>
                    <a:pt x="10" y="45"/>
                    <a:pt x="9" y="45"/>
                    <a:pt x="8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74" name="文本框 73"/>
          <p:cNvSpPr txBox="1"/>
          <p:nvPr>
            <p:custDataLst>
              <p:tags r:id="rId12"/>
            </p:custDataLst>
          </p:nvPr>
        </p:nvSpPr>
        <p:spPr>
          <a:xfrm>
            <a:off x="1123315" y="490855"/>
            <a:ext cx="1667028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>
                <a:solidFill>
                  <a:srgbClr val="003F88"/>
                </a:solidFill>
              </a:rPr>
              <a:t>大赛背景</a:t>
            </a:r>
            <a:endParaRPr lang="zh-CN" altLang="en-US" sz="2400" b="1">
              <a:solidFill>
                <a:srgbClr val="003F88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3"/>
          <a:srcRect l="3337"/>
          <a:stretch>
            <a:fillRect/>
          </a:stretch>
        </p:blipFill>
        <p:spPr>
          <a:xfrm>
            <a:off x="4833599" y="2149444"/>
            <a:ext cx="2636520" cy="2012315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  <p:grpSp>
        <p:nvGrpSpPr>
          <p:cNvPr id="209" name="组合 208"/>
          <p:cNvGrpSpPr/>
          <p:nvPr/>
        </p:nvGrpSpPr>
        <p:grpSpPr>
          <a:xfrm>
            <a:off x="312420" y="1713230"/>
            <a:ext cx="4565650" cy="1732280"/>
            <a:chOff x="492" y="2698"/>
            <a:chExt cx="7190" cy="2728"/>
          </a:xfrm>
        </p:grpSpPr>
        <p:sp>
          <p:nvSpPr>
            <p:cNvPr id="210" name="Rectangle 380"/>
            <p:cNvSpPr/>
            <p:nvPr>
              <p:custDataLst>
                <p:tags r:id="rId14"/>
              </p:custDataLst>
            </p:nvPr>
          </p:nvSpPr>
          <p:spPr>
            <a:xfrm>
              <a:off x="492" y="3925"/>
              <a:ext cx="5550" cy="150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/>
              <a:r>
                <a:rPr 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RhlA 鼠李糖基转移酶</a:t>
              </a:r>
              <a:endPara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r"/>
              <a:r>
                <a:rPr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合成RLs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（</a:t>
              </a:r>
              <a:r>
                <a:rPr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鼠李糖脂</a:t>
              </a:r>
              <a:r>
                <a:rPr 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</a:t>
              </a:r>
              <a:r>
                <a:rPr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一种重要的生物表面活性物质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）</a:t>
              </a:r>
              <a:r>
                <a:rPr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脂质部分的关键酶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11" name="椭圆 210"/>
            <p:cNvSpPr/>
            <p:nvPr>
              <p:custDataLst>
                <p:tags r:id="rId15"/>
              </p:custDataLst>
            </p:nvPr>
          </p:nvSpPr>
          <p:spPr>
            <a:xfrm>
              <a:off x="7322" y="2952"/>
              <a:ext cx="360" cy="36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1C48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12" name="任意多边形 211"/>
            <p:cNvSpPr/>
            <p:nvPr>
              <p:custDataLst>
                <p:tags r:id="rId16"/>
              </p:custDataLst>
            </p:nvPr>
          </p:nvSpPr>
          <p:spPr>
            <a:xfrm>
              <a:off x="1918" y="2698"/>
              <a:ext cx="3865" cy="862"/>
            </a:xfrm>
            <a:custGeom>
              <a:avLst/>
              <a:gdLst>
                <a:gd name="connsiteX0" fmla="*/ 74992 w 2264230"/>
                <a:gd name="connsiteY0" fmla="*/ 0 h 449943"/>
                <a:gd name="connsiteX1" fmla="*/ 2087637 w 2264230"/>
                <a:gd name="connsiteY1" fmla="*/ 0 h 449943"/>
                <a:gd name="connsiteX2" fmla="*/ 2162629 w 2264230"/>
                <a:gd name="connsiteY2" fmla="*/ 74992 h 449943"/>
                <a:gd name="connsiteX3" fmla="*/ 2162629 w 2264230"/>
                <a:gd name="connsiteY3" fmla="*/ 166043 h 449943"/>
                <a:gd name="connsiteX4" fmla="*/ 2264230 w 2264230"/>
                <a:gd name="connsiteY4" fmla="*/ 224971 h 449943"/>
                <a:gd name="connsiteX5" fmla="*/ 2162629 w 2264230"/>
                <a:gd name="connsiteY5" fmla="*/ 283900 h 449943"/>
                <a:gd name="connsiteX6" fmla="*/ 2162629 w 2264230"/>
                <a:gd name="connsiteY6" fmla="*/ 374951 h 449943"/>
                <a:gd name="connsiteX7" fmla="*/ 2087637 w 2264230"/>
                <a:gd name="connsiteY7" fmla="*/ 449943 h 449943"/>
                <a:gd name="connsiteX8" fmla="*/ 74992 w 2264230"/>
                <a:gd name="connsiteY8" fmla="*/ 449943 h 449943"/>
                <a:gd name="connsiteX9" fmla="*/ 0 w 2264230"/>
                <a:gd name="connsiteY9" fmla="*/ 374951 h 449943"/>
                <a:gd name="connsiteX10" fmla="*/ 0 w 2264230"/>
                <a:gd name="connsiteY10" fmla="*/ 74992 h 449943"/>
                <a:gd name="connsiteX11" fmla="*/ 74992 w 2264230"/>
                <a:gd name="connsiteY11" fmla="*/ 0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4230" h="449943">
                  <a:moveTo>
                    <a:pt x="74992" y="0"/>
                  </a:moveTo>
                  <a:lnTo>
                    <a:pt x="2087637" y="0"/>
                  </a:lnTo>
                  <a:cubicBezTo>
                    <a:pt x="2129054" y="0"/>
                    <a:pt x="2162629" y="33575"/>
                    <a:pt x="2162629" y="74992"/>
                  </a:cubicBezTo>
                  <a:lnTo>
                    <a:pt x="2162629" y="166043"/>
                  </a:lnTo>
                  <a:lnTo>
                    <a:pt x="2264230" y="224971"/>
                  </a:lnTo>
                  <a:lnTo>
                    <a:pt x="2162629" y="283900"/>
                  </a:lnTo>
                  <a:lnTo>
                    <a:pt x="2162629" y="374951"/>
                  </a:lnTo>
                  <a:cubicBezTo>
                    <a:pt x="2162629" y="416368"/>
                    <a:pt x="2129054" y="449943"/>
                    <a:pt x="2087637" y="449943"/>
                  </a:cubicBezTo>
                  <a:lnTo>
                    <a:pt x="74992" y="449943"/>
                  </a:lnTo>
                  <a:cubicBezTo>
                    <a:pt x="33575" y="449943"/>
                    <a:pt x="0" y="416368"/>
                    <a:pt x="0" y="374951"/>
                  </a:cubicBezTo>
                  <a:lnTo>
                    <a:pt x="0" y="74992"/>
                  </a:lnTo>
                  <a:cubicBezTo>
                    <a:pt x="0" y="33575"/>
                    <a:pt x="33575" y="0"/>
                    <a:pt x="74992" y="0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竞赛对象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213" name="直接连接符 212"/>
            <p:cNvCxnSpPr>
              <a:endCxn id="211" idx="2"/>
            </p:cNvCxnSpPr>
            <p:nvPr>
              <p:custDataLst>
                <p:tags r:id="rId17"/>
              </p:custDataLst>
            </p:nvPr>
          </p:nvCxnSpPr>
          <p:spPr>
            <a:xfrm>
              <a:off x="5891" y="3132"/>
              <a:ext cx="1431" cy="0"/>
            </a:xfrm>
            <a:prstGeom prst="line">
              <a:avLst/>
            </a:prstGeom>
            <a:ln w="25400">
              <a:solidFill>
                <a:srgbClr val="1C488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组合 213"/>
          <p:cNvGrpSpPr/>
          <p:nvPr/>
        </p:nvGrpSpPr>
        <p:grpSpPr>
          <a:xfrm>
            <a:off x="563876" y="4000475"/>
            <a:ext cx="4358640" cy="1423670"/>
            <a:chOff x="818" y="2698"/>
            <a:chExt cx="6864" cy="2242"/>
          </a:xfrm>
        </p:grpSpPr>
        <p:sp>
          <p:nvSpPr>
            <p:cNvPr id="215" name="Rectangle 380"/>
            <p:cNvSpPr/>
            <p:nvPr>
              <p:custDataLst>
                <p:tags r:id="rId18"/>
              </p:custDataLst>
            </p:nvPr>
          </p:nvSpPr>
          <p:spPr>
            <a:xfrm>
              <a:off x="818" y="3633"/>
              <a:ext cx="4721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突变体数据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候选氨基酸突变位点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6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个，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获得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1600+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序列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-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活性数据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16" name="椭圆 215"/>
            <p:cNvSpPr/>
            <p:nvPr>
              <p:custDataLst>
                <p:tags r:id="rId19"/>
              </p:custDataLst>
            </p:nvPr>
          </p:nvSpPr>
          <p:spPr>
            <a:xfrm>
              <a:off x="7322" y="2952"/>
              <a:ext cx="360" cy="36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1C48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17" name="任意多边形 216"/>
            <p:cNvSpPr/>
            <p:nvPr>
              <p:custDataLst>
                <p:tags r:id="rId20"/>
              </p:custDataLst>
            </p:nvPr>
          </p:nvSpPr>
          <p:spPr>
            <a:xfrm>
              <a:off x="1918" y="2698"/>
              <a:ext cx="3865" cy="862"/>
            </a:xfrm>
            <a:custGeom>
              <a:avLst/>
              <a:gdLst>
                <a:gd name="connsiteX0" fmla="*/ 74992 w 2264230"/>
                <a:gd name="connsiteY0" fmla="*/ 0 h 449943"/>
                <a:gd name="connsiteX1" fmla="*/ 2087637 w 2264230"/>
                <a:gd name="connsiteY1" fmla="*/ 0 h 449943"/>
                <a:gd name="connsiteX2" fmla="*/ 2162629 w 2264230"/>
                <a:gd name="connsiteY2" fmla="*/ 74992 h 449943"/>
                <a:gd name="connsiteX3" fmla="*/ 2162629 w 2264230"/>
                <a:gd name="connsiteY3" fmla="*/ 166043 h 449943"/>
                <a:gd name="connsiteX4" fmla="*/ 2264230 w 2264230"/>
                <a:gd name="connsiteY4" fmla="*/ 224971 h 449943"/>
                <a:gd name="connsiteX5" fmla="*/ 2162629 w 2264230"/>
                <a:gd name="connsiteY5" fmla="*/ 283900 h 449943"/>
                <a:gd name="connsiteX6" fmla="*/ 2162629 w 2264230"/>
                <a:gd name="connsiteY6" fmla="*/ 374951 h 449943"/>
                <a:gd name="connsiteX7" fmla="*/ 2087637 w 2264230"/>
                <a:gd name="connsiteY7" fmla="*/ 449943 h 449943"/>
                <a:gd name="connsiteX8" fmla="*/ 74992 w 2264230"/>
                <a:gd name="connsiteY8" fmla="*/ 449943 h 449943"/>
                <a:gd name="connsiteX9" fmla="*/ 0 w 2264230"/>
                <a:gd name="connsiteY9" fmla="*/ 374951 h 449943"/>
                <a:gd name="connsiteX10" fmla="*/ 0 w 2264230"/>
                <a:gd name="connsiteY10" fmla="*/ 74992 h 449943"/>
                <a:gd name="connsiteX11" fmla="*/ 74992 w 2264230"/>
                <a:gd name="connsiteY11" fmla="*/ 0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4230" h="449943">
                  <a:moveTo>
                    <a:pt x="74992" y="0"/>
                  </a:moveTo>
                  <a:lnTo>
                    <a:pt x="2087637" y="0"/>
                  </a:lnTo>
                  <a:cubicBezTo>
                    <a:pt x="2129054" y="0"/>
                    <a:pt x="2162629" y="33575"/>
                    <a:pt x="2162629" y="74992"/>
                  </a:cubicBezTo>
                  <a:lnTo>
                    <a:pt x="2162629" y="166043"/>
                  </a:lnTo>
                  <a:lnTo>
                    <a:pt x="2264230" y="224971"/>
                  </a:lnTo>
                  <a:lnTo>
                    <a:pt x="2162629" y="283900"/>
                  </a:lnTo>
                  <a:lnTo>
                    <a:pt x="2162629" y="374951"/>
                  </a:lnTo>
                  <a:cubicBezTo>
                    <a:pt x="2162629" y="416368"/>
                    <a:pt x="2129054" y="449943"/>
                    <a:pt x="2087637" y="449943"/>
                  </a:cubicBezTo>
                  <a:lnTo>
                    <a:pt x="74992" y="449943"/>
                  </a:lnTo>
                  <a:cubicBezTo>
                    <a:pt x="33575" y="449943"/>
                    <a:pt x="0" y="416368"/>
                    <a:pt x="0" y="374951"/>
                  </a:cubicBezTo>
                  <a:lnTo>
                    <a:pt x="0" y="74992"/>
                  </a:lnTo>
                  <a:cubicBezTo>
                    <a:pt x="0" y="33575"/>
                    <a:pt x="33575" y="0"/>
                    <a:pt x="74992" y="0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竞赛数据</a:t>
              </a:r>
              <a:endParaRPr lang="zh-CN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218" name="直接连接符 217"/>
            <p:cNvCxnSpPr>
              <a:endCxn id="216" idx="2"/>
            </p:cNvCxnSpPr>
            <p:nvPr>
              <p:custDataLst>
                <p:tags r:id="rId21"/>
              </p:custDataLst>
            </p:nvPr>
          </p:nvCxnSpPr>
          <p:spPr>
            <a:xfrm>
              <a:off x="5891" y="3132"/>
              <a:ext cx="1431" cy="0"/>
            </a:xfrm>
            <a:prstGeom prst="line">
              <a:avLst/>
            </a:prstGeom>
            <a:ln w="25400">
              <a:solidFill>
                <a:srgbClr val="1C488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组合 218"/>
          <p:cNvGrpSpPr/>
          <p:nvPr/>
        </p:nvGrpSpPr>
        <p:grpSpPr>
          <a:xfrm flipH="1">
            <a:off x="7234083" y="1727186"/>
            <a:ext cx="4280238" cy="1524635"/>
            <a:chOff x="539" y="2698"/>
            <a:chExt cx="7143" cy="2401"/>
          </a:xfrm>
        </p:grpSpPr>
        <p:sp>
          <p:nvSpPr>
            <p:cNvPr id="220" name="Rectangle 380"/>
            <p:cNvSpPr/>
            <p:nvPr>
              <p:custDataLst>
                <p:tags r:id="rId22"/>
              </p:custDataLst>
            </p:nvPr>
          </p:nvSpPr>
          <p:spPr>
            <a:xfrm>
              <a:off x="539" y="3792"/>
              <a:ext cx="5090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高选择性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&amp;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高活性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/>
              <a:r>
                <a:rPr lang="zh-CN" altLang="en-US" sz="1600" dirty="0">
                  <a:sym typeface="+mn-ea"/>
                </a:rPr>
                <a:t>在</a:t>
              </a:r>
              <a:r>
                <a:rPr lang="en-US" altLang="zh-CN" sz="1600" dirty="0" err="1">
                  <a:sym typeface="+mn-ea"/>
                </a:rPr>
                <a:t>RhlA</a:t>
              </a:r>
              <a:r>
                <a:rPr lang="zh-CN" altLang="en-US" sz="1600" dirty="0">
                  <a:sym typeface="+mn-ea"/>
                </a:rPr>
                <a:t>突变体中将产物特异性转向较小的</a:t>
              </a:r>
              <a:r>
                <a:rPr lang="en-US" altLang="zh-CN" sz="1600" dirty="0">
                  <a:sym typeface="+mn-ea"/>
                </a:rPr>
                <a:t>Rha-C18</a:t>
              </a:r>
              <a:r>
                <a:rPr lang="zh-CN" altLang="en-US" sz="1600" dirty="0">
                  <a:sym typeface="+mn-ea"/>
                </a:rPr>
                <a:t>产物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221" name="椭圆 220"/>
            <p:cNvSpPr/>
            <p:nvPr>
              <p:custDataLst>
                <p:tags r:id="rId23"/>
              </p:custDataLst>
            </p:nvPr>
          </p:nvSpPr>
          <p:spPr>
            <a:xfrm>
              <a:off x="7322" y="2952"/>
              <a:ext cx="360" cy="36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1C48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22" name="任意多边形 221"/>
            <p:cNvSpPr/>
            <p:nvPr>
              <p:custDataLst>
                <p:tags r:id="rId24"/>
              </p:custDataLst>
            </p:nvPr>
          </p:nvSpPr>
          <p:spPr>
            <a:xfrm>
              <a:off x="1918" y="2698"/>
              <a:ext cx="3865" cy="862"/>
            </a:xfrm>
            <a:custGeom>
              <a:avLst/>
              <a:gdLst>
                <a:gd name="connsiteX0" fmla="*/ 74992 w 2264230"/>
                <a:gd name="connsiteY0" fmla="*/ 0 h 449943"/>
                <a:gd name="connsiteX1" fmla="*/ 2087637 w 2264230"/>
                <a:gd name="connsiteY1" fmla="*/ 0 h 449943"/>
                <a:gd name="connsiteX2" fmla="*/ 2162629 w 2264230"/>
                <a:gd name="connsiteY2" fmla="*/ 74992 h 449943"/>
                <a:gd name="connsiteX3" fmla="*/ 2162629 w 2264230"/>
                <a:gd name="connsiteY3" fmla="*/ 166043 h 449943"/>
                <a:gd name="connsiteX4" fmla="*/ 2264230 w 2264230"/>
                <a:gd name="connsiteY4" fmla="*/ 224971 h 449943"/>
                <a:gd name="connsiteX5" fmla="*/ 2162629 w 2264230"/>
                <a:gd name="connsiteY5" fmla="*/ 283900 h 449943"/>
                <a:gd name="connsiteX6" fmla="*/ 2162629 w 2264230"/>
                <a:gd name="connsiteY6" fmla="*/ 374951 h 449943"/>
                <a:gd name="connsiteX7" fmla="*/ 2087637 w 2264230"/>
                <a:gd name="connsiteY7" fmla="*/ 449943 h 449943"/>
                <a:gd name="connsiteX8" fmla="*/ 74992 w 2264230"/>
                <a:gd name="connsiteY8" fmla="*/ 449943 h 449943"/>
                <a:gd name="connsiteX9" fmla="*/ 0 w 2264230"/>
                <a:gd name="connsiteY9" fmla="*/ 374951 h 449943"/>
                <a:gd name="connsiteX10" fmla="*/ 0 w 2264230"/>
                <a:gd name="connsiteY10" fmla="*/ 74992 h 449943"/>
                <a:gd name="connsiteX11" fmla="*/ 74992 w 2264230"/>
                <a:gd name="connsiteY11" fmla="*/ 0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4230" h="449943">
                  <a:moveTo>
                    <a:pt x="74992" y="0"/>
                  </a:moveTo>
                  <a:lnTo>
                    <a:pt x="2087637" y="0"/>
                  </a:lnTo>
                  <a:cubicBezTo>
                    <a:pt x="2129054" y="0"/>
                    <a:pt x="2162629" y="33575"/>
                    <a:pt x="2162629" y="74992"/>
                  </a:cubicBezTo>
                  <a:lnTo>
                    <a:pt x="2162629" y="166043"/>
                  </a:lnTo>
                  <a:lnTo>
                    <a:pt x="2264230" y="224971"/>
                  </a:lnTo>
                  <a:lnTo>
                    <a:pt x="2162629" y="283900"/>
                  </a:lnTo>
                  <a:lnTo>
                    <a:pt x="2162629" y="374951"/>
                  </a:lnTo>
                  <a:cubicBezTo>
                    <a:pt x="2162629" y="416368"/>
                    <a:pt x="2129054" y="449943"/>
                    <a:pt x="2087637" y="449943"/>
                  </a:cubicBezTo>
                  <a:lnTo>
                    <a:pt x="74992" y="449943"/>
                  </a:lnTo>
                  <a:cubicBezTo>
                    <a:pt x="33575" y="449943"/>
                    <a:pt x="0" y="416368"/>
                    <a:pt x="0" y="374951"/>
                  </a:cubicBezTo>
                  <a:lnTo>
                    <a:pt x="0" y="74992"/>
                  </a:lnTo>
                  <a:cubicBezTo>
                    <a:pt x="0" y="33575"/>
                    <a:pt x="33575" y="0"/>
                    <a:pt x="74992" y="0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竞赛目的</a:t>
              </a:r>
              <a:endParaRPr lang="zh-CN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223" name="直接连接符 222"/>
            <p:cNvCxnSpPr>
              <a:endCxn id="221" idx="2"/>
            </p:cNvCxnSpPr>
            <p:nvPr>
              <p:custDataLst>
                <p:tags r:id="rId25"/>
              </p:custDataLst>
            </p:nvPr>
          </p:nvCxnSpPr>
          <p:spPr>
            <a:xfrm>
              <a:off x="5891" y="3132"/>
              <a:ext cx="1431" cy="0"/>
            </a:xfrm>
            <a:prstGeom prst="line">
              <a:avLst/>
            </a:prstGeom>
            <a:ln w="25400">
              <a:solidFill>
                <a:srgbClr val="1C488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组合 223"/>
          <p:cNvGrpSpPr/>
          <p:nvPr/>
        </p:nvGrpSpPr>
        <p:grpSpPr>
          <a:xfrm flipH="1">
            <a:off x="7265560" y="4054078"/>
            <a:ext cx="4249078" cy="1433830"/>
            <a:chOff x="591" y="2698"/>
            <a:chExt cx="7091" cy="2258"/>
          </a:xfrm>
        </p:grpSpPr>
        <p:sp>
          <p:nvSpPr>
            <p:cNvPr id="225" name="Rectangle 380"/>
            <p:cNvSpPr/>
            <p:nvPr>
              <p:custDataLst>
                <p:tags r:id="rId26"/>
              </p:custDataLst>
            </p:nvPr>
          </p:nvSpPr>
          <p:spPr>
            <a:xfrm>
              <a:off x="591" y="3649"/>
              <a:ext cx="5090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机器学习探索突变空间</a:t>
              </a:r>
              <a:endParaRPr 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/>
              <a:r>
                <a:rPr 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根据已有数据构建机器学习模型，探索突变空间的活性数据</a:t>
              </a:r>
              <a:endPara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26" name="椭圆 225"/>
            <p:cNvSpPr/>
            <p:nvPr>
              <p:custDataLst>
                <p:tags r:id="rId27"/>
              </p:custDataLst>
            </p:nvPr>
          </p:nvSpPr>
          <p:spPr>
            <a:xfrm>
              <a:off x="7322" y="2952"/>
              <a:ext cx="360" cy="36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1C48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27" name="任意多边形 226"/>
            <p:cNvSpPr/>
            <p:nvPr>
              <p:custDataLst>
                <p:tags r:id="rId28"/>
              </p:custDataLst>
            </p:nvPr>
          </p:nvSpPr>
          <p:spPr>
            <a:xfrm>
              <a:off x="1918" y="2698"/>
              <a:ext cx="3865" cy="862"/>
            </a:xfrm>
            <a:custGeom>
              <a:avLst/>
              <a:gdLst>
                <a:gd name="connsiteX0" fmla="*/ 74992 w 2264230"/>
                <a:gd name="connsiteY0" fmla="*/ 0 h 449943"/>
                <a:gd name="connsiteX1" fmla="*/ 2087637 w 2264230"/>
                <a:gd name="connsiteY1" fmla="*/ 0 h 449943"/>
                <a:gd name="connsiteX2" fmla="*/ 2162629 w 2264230"/>
                <a:gd name="connsiteY2" fmla="*/ 74992 h 449943"/>
                <a:gd name="connsiteX3" fmla="*/ 2162629 w 2264230"/>
                <a:gd name="connsiteY3" fmla="*/ 166043 h 449943"/>
                <a:gd name="connsiteX4" fmla="*/ 2264230 w 2264230"/>
                <a:gd name="connsiteY4" fmla="*/ 224971 h 449943"/>
                <a:gd name="connsiteX5" fmla="*/ 2162629 w 2264230"/>
                <a:gd name="connsiteY5" fmla="*/ 283900 h 449943"/>
                <a:gd name="connsiteX6" fmla="*/ 2162629 w 2264230"/>
                <a:gd name="connsiteY6" fmla="*/ 374951 h 449943"/>
                <a:gd name="connsiteX7" fmla="*/ 2087637 w 2264230"/>
                <a:gd name="connsiteY7" fmla="*/ 449943 h 449943"/>
                <a:gd name="connsiteX8" fmla="*/ 74992 w 2264230"/>
                <a:gd name="connsiteY8" fmla="*/ 449943 h 449943"/>
                <a:gd name="connsiteX9" fmla="*/ 0 w 2264230"/>
                <a:gd name="connsiteY9" fmla="*/ 374951 h 449943"/>
                <a:gd name="connsiteX10" fmla="*/ 0 w 2264230"/>
                <a:gd name="connsiteY10" fmla="*/ 74992 h 449943"/>
                <a:gd name="connsiteX11" fmla="*/ 74992 w 2264230"/>
                <a:gd name="connsiteY11" fmla="*/ 0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4230" h="449943">
                  <a:moveTo>
                    <a:pt x="74992" y="0"/>
                  </a:moveTo>
                  <a:lnTo>
                    <a:pt x="2087637" y="0"/>
                  </a:lnTo>
                  <a:cubicBezTo>
                    <a:pt x="2129054" y="0"/>
                    <a:pt x="2162629" y="33575"/>
                    <a:pt x="2162629" y="74992"/>
                  </a:cubicBezTo>
                  <a:lnTo>
                    <a:pt x="2162629" y="166043"/>
                  </a:lnTo>
                  <a:lnTo>
                    <a:pt x="2264230" y="224971"/>
                  </a:lnTo>
                  <a:lnTo>
                    <a:pt x="2162629" y="283900"/>
                  </a:lnTo>
                  <a:lnTo>
                    <a:pt x="2162629" y="374951"/>
                  </a:lnTo>
                  <a:cubicBezTo>
                    <a:pt x="2162629" y="416368"/>
                    <a:pt x="2129054" y="449943"/>
                    <a:pt x="2087637" y="449943"/>
                  </a:cubicBezTo>
                  <a:lnTo>
                    <a:pt x="74992" y="449943"/>
                  </a:lnTo>
                  <a:cubicBezTo>
                    <a:pt x="33575" y="449943"/>
                    <a:pt x="0" y="416368"/>
                    <a:pt x="0" y="374951"/>
                  </a:cubicBezTo>
                  <a:lnTo>
                    <a:pt x="0" y="74992"/>
                  </a:lnTo>
                  <a:cubicBezTo>
                    <a:pt x="0" y="33575"/>
                    <a:pt x="33575" y="0"/>
                    <a:pt x="74992" y="0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竞赛方案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228" name="直接连接符 227"/>
            <p:cNvCxnSpPr>
              <a:endCxn id="226" idx="2"/>
            </p:cNvCxnSpPr>
            <p:nvPr>
              <p:custDataLst>
                <p:tags r:id="rId29"/>
              </p:custDataLst>
            </p:nvPr>
          </p:nvCxnSpPr>
          <p:spPr>
            <a:xfrm>
              <a:off x="5891" y="3132"/>
              <a:ext cx="1431" cy="0"/>
            </a:xfrm>
            <a:prstGeom prst="line">
              <a:avLst/>
            </a:prstGeom>
            <a:ln w="25400">
              <a:solidFill>
                <a:srgbClr val="1C488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文本框 228"/>
          <p:cNvSpPr txBox="1"/>
          <p:nvPr/>
        </p:nvSpPr>
        <p:spPr>
          <a:xfrm>
            <a:off x="2870291" y="5631815"/>
            <a:ext cx="6681107" cy="8378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b="1" dirty="0">
                <a:ln>
                  <a:noFill/>
                </a:ln>
                <a:sym typeface="+mn-ea"/>
              </a:rPr>
              <a:t>构建模型学习已知数据，预测</a:t>
            </a:r>
            <a:r>
              <a:rPr lang="en-US" altLang="zh-CN" sz="2000" b="1" dirty="0">
                <a:ln>
                  <a:noFill/>
                </a:ln>
                <a:sym typeface="+mn-ea"/>
              </a:rPr>
              <a:t>20</a:t>
            </a:r>
            <a:r>
              <a:rPr lang="en-US" altLang="zh-CN" sz="2000" b="1" baseline="30000" dirty="0">
                <a:ln>
                  <a:noFill/>
                </a:ln>
                <a:sym typeface="+mn-ea"/>
              </a:rPr>
              <a:t>6</a:t>
            </a:r>
            <a:r>
              <a:rPr lang="zh-CN" altLang="en-US" sz="2000" b="1" dirty="0">
                <a:ln>
                  <a:noFill/>
                </a:ln>
                <a:sym typeface="+mn-ea"/>
              </a:rPr>
              <a:t>个序列空间，</a:t>
            </a:r>
            <a:endParaRPr lang="zh-CN" altLang="en-US" sz="2000" b="1" dirty="0">
              <a:ln>
                <a:noFill/>
              </a:ln>
              <a:sym typeface="+mn-ea"/>
            </a:endParaRPr>
          </a:p>
          <a:p>
            <a:pPr algn="ctr"/>
            <a:r>
              <a:rPr lang="zh-CN" altLang="en-US" sz="2000" b="1" dirty="0">
                <a:ln>
                  <a:noFill/>
                </a:ln>
                <a:sym typeface="+mn-ea"/>
              </a:rPr>
              <a:t>选出预测性能排名靠前的蛋白序列</a:t>
            </a:r>
            <a:endParaRPr lang="zh-CN" altLang="en-US" sz="2000" b="1" dirty="0">
              <a:ln>
                <a:noFill/>
              </a:ln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30"/>
            </p:custDataLst>
          </p:nvPr>
        </p:nvSpPr>
        <p:spPr>
          <a:xfrm>
            <a:off x="4599919" y="1713199"/>
            <a:ext cx="2992120" cy="2880995"/>
          </a:xfrm>
          <a:prstGeom prst="ellipse">
            <a:avLst/>
          </a:prstGeom>
          <a:noFill/>
          <a:ln w="15875" cap="rnd">
            <a:solidFill>
              <a:srgbClr val="003F8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3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4665" y="490855"/>
            <a:ext cx="628015" cy="393065"/>
            <a:chOff x="10371" y="8085"/>
            <a:chExt cx="1228" cy="768"/>
          </a:xfrm>
        </p:grpSpPr>
        <p:sp>
          <p:nvSpPr>
            <p:cNvPr id="29" name="Freeform 29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0371" y="8711"/>
              <a:ext cx="982" cy="143"/>
            </a:xfrm>
            <a:custGeom>
              <a:avLst/>
              <a:gdLst>
                <a:gd name="T0" fmla="*/ 232 w 250"/>
                <a:gd name="T1" fmla="*/ 0 h 36"/>
                <a:gd name="T2" fmla="*/ 18 w 250"/>
                <a:gd name="T3" fmla="*/ 0 h 36"/>
                <a:gd name="T4" fmla="*/ 0 w 250"/>
                <a:gd name="T5" fmla="*/ 18 h 36"/>
                <a:gd name="T6" fmla="*/ 18 w 250"/>
                <a:gd name="T7" fmla="*/ 36 h 36"/>
                <a:gd name="T8" fmla="*/ 232 w 250"/>
                <a:gd name="T9" fmla="*/ 36 h 36"/>
                <a:gd name="T10" fmla="*/ 250 w 250"/>
                <a:gd name="T11" fmla="*/ 18 h 36"/>
                <a:gd name="T12" fmla="*/ 232 w 250"/>
                <a:gd name="T13" fmla="*/ 0 h 36"/>
                <a:gd name="T14" fmla="*/ 65 w 250"/>
                <a:gd name="T15" fmla="*/ 21 h 36"/>
                <a:gd name="T16" fmla="*/ 18 w 250"/>
                <a:gd name="T17" fmla="*/ 21 h 36"/>
                <a:gd name="T18" fmla="*/ 15 w 250"/>
                <a:gd name="T19" fmla="*/ 18 h 36"/>
                <a:gd name="T20" fmla="*/ 18 w 250"/>
                <a:gd name="T21" fmla="*/ 15 h 36"/>
                <a:gd name="T22" fmla="*/ 65 w 250"/>
                <a:gd name="T23" fmla="*/ 15 h 36"/>
                <a:gd name="T24" fmla="*/ 65 w 250"/>
                <a:gd name="T25" fmla="*/ 21 h 36"/>
                <a:gd name="T26" fmla="*/ 100 w 250"/>
                <a:gd name="T27" fmla="*/ 21 h 36"/>
                <a:gd name="T28" fmla="*/ 78 w 250"/>
                <a:gd name="T29" fmla="*/ 21 h 36"/>
                <a:gd name="T30" fmla="*/ 78 w 250"/>
                <a:gd name="T31" fmla="*/ 15 h 36"/>
                <a:gd name="T32" fmla="*/ 100 w 250"/>
                <a:gd name="T33" fmla="*/ 15 h 36"/>
                <a:gd name="T34" fmla="*/ 100 w 250"/>
                <a:gd name="T35" fmla="*/ 21 h 36"/>
                <a:gd name="T36" fmla="*/ 232 w 250"/>
                <a:gd name="T37" fmla="*/ 21 h 36"/>
                <a:gd name="T38" fmla="*/ 209 w 250"/>
                <a:gd name="T39" fmla="*/ 21 h 36"/>
                <a:gd name="T40" fmla="*/ 209 w 250"/>
                <a:gd name="T41" fmla="*/ 15 h 36"/>
                <a:gd name="T42" fmla="*/ 232 w 250"/>
                <a:gd name="T43" fmla="*/ 15 h 36"/>
                <a:gd name="T44" fmla="*/ 235 w 250"/>
                <a:gd name="T45" fmla="*/ 18 h 36"/>
                <a:gd name="T46" fmla="*/ 232 w 250"/>
                <a:gd name="T4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0" h="36">
                  <a:moveTo>
                    <a:pt x="23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42" y="36"/>
                    <a:pt x="250" y="28"/>
                    <a:pt x="250" y="18"/>
                  </a:cubicBezTo>
                  <a:cubicBezTo>
                    <a:pt x="250" y="8"/>
                    <a:pt x="242" y="0"/>
                    <a:pt x="232" y="0"/>
                  </a:cubicBezTo>
                  <a:close/>
                  <a:moveTo>
                    <a:pt x="65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5" y="20"/>
                    <a:pt x="15" y="18"/>
                  </a:cubicBezTo>
                  <a:cubicBezTo>
                    <a:pt x="15" y="17"/>
                    <a:pt x="17" y="15"/>
                    <a:pt x="18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5" y="21"/>
                  </a:lnTo>
                  <a:close/>
                  <a:moveTo>
                    <a:pt x="100" y="21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21"/>
                  </a:lnTo>
                  <a:close/>
                  <a:moveTo>
                    <a:pt x="232" y="21"/>
                  </a:moveTo>
                  <a:cubicBezTo>
                    <a:pt x="209" y="21"/>
                    <a:pt x="209" y="21"/>
                    <a:pt x="209" y="21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5" y="17"/>
                    <a:pt x="235" y="18"/>
                  </a:cubicBezTo>
                  <a:cubicBezTo>
                    <a:pt x="235" y="20"/>
                    <a:pt x="234" y="21"/>
                    <a:pt x="232" y="21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Freeform 30"/>
            <p:cNvSpPr/>
            <p:nvPr>
              <p:custDataLst>
                <p:tags r:id="rId2"/>
              </p:custDataLst>
            </p:nvPr>
          </p:nvSpPr>
          <p:spPr bwMode="auto">
            <a:xfrm>
              <a:off x="10478" y="8085"/>
              <a:ext cx="766" cy="611"/>
            </a:xfrm>
            <a:custGeom>
              <a:avLst/>
              <a:gdLst>
                <a:gd name="T0" fmla="*/ 194 w 195"/>
                <a:gd name="T1" fmla="*/ 154 h 154"/>
                <a:gd name="T2" fmla="*/ 195 w 195"/>
                <a:gd name="T3" fmla="*/ 151 h 154"/>
                <a:gd name="T4" fmla="*/ 195 w 195"/>
                <a:gd name="T5" fmla="*/ 138 h 154"/>
                <a:gd name="T6" fmla="*/ 191 w 195"/>
                <a:gd name="T7" fmla="*/ 140 h 154"/>
                <a:gd name="T8" fmla="*/ 163 w 195"/>
                <a:gd name="T9" fmla="*/ 146 h 154"/>
                <a:gd name="T10" fmla="*/ 142 w 195"/>
                <a:gd name="T11" fmla="*/ 143 h 154"/>
                <a:gd name="T12" fmla="*/ 16 w 195"/>
                <a:gd name="T13" fmla="*/ 143 h 154"/>
                <a:gd name="T14" fmla="*/ 16 w 195"/>
                <a:gd name="T15" fmla="*/ 16 h 154"/>
                <a:gd name="T16" fmla="*/ 151 w 195"/>
                <a:gd name="T17" fmla="*/ 16 h 154"/>
                <a:gd name="T18" fmla="*/ 160 w 195"/>
                <a:gd name="T19" fmla="*/ 15 h 154"/>
                <a:gd name="T20" fmla="*/ 169 w 195"/>
                <a:gd name="T21" fmla="*/ 16 h 154"/>
                <a:gd name="T22" fmla="*/ 178 w 195"/>
                <a:gd name="T23" fmla="*/ 16 h 154"/>
                <a:gd name="T24" fmla="*/ 178 w 195"/>
                <a:gd name="T25" fmla="*/ 18 h 154"/>
                <a:gd name="T26" fmla="*/ 195 w 195"/>
                <a:gd name="T27" fmla="*/ 26 h 154"/>
                <a:gd name="T28" fmla="*/ 195 w 195"/>
                <a:gd name="T29" fmla="*/ 15 h 154"/>
                <a:gd name="T30" fmla="*/ 180 w 195"/>
                <a:gd name="T31" fmla="*/ 0 h 154"/>
                <a:gd name="T32" fmla="*/ 15 w 195"/>
                <a:gd name="T33" fmla="*/ 0 h 154"/>
                <a:gd name="T34" fmla="*/ 0 w 195"/>
                <a:gd name="T35" fmla="*/ 15 h 154"/>
                <a:gd name="T36" fmla="*/ 0 w 195"/>
                <a:gd name="T37" fmla="*/ 151 h 154"/>
                <a:gd name="T38" fmla="*/ 1 w 195"/>
                <a:gd name="T39" fmla="*/ 154 h 154"/>
                <a:gd name="T40" fmla="*/ 194 w 195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5" h="154">
                  <a:moveTo>
                    <a:pt x="194" y="154"/>
                  </a:moveTo>
                  <a:cubicBezTo>
                    <a:pt x="195" y="153"/>
                    <a:pt x="195" y="152"/>
                    <a:pt x="195" y="151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8"/>
                    <a:pt x="192" y="139"/>
                    <a:pt x="191" y="140"/>
                  </a:cubicBezTo>
                  <a:cubicBezTo>
                    <a:pt x="182" y="144"/>
                    <a:pt x="172" y="146"/>
                    <a:pt x="163" y="146"/>
                  </a:cubicBezTo>
                  <a:cubicBezTo>
                    <a:pt x="156" y="146"/>
                    <a:pt x="149" y="145"/>
                    <a:pt x="142" y="143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4" y="15"/>
                    <a:pt x="157" y="15"/>
                    <a:pt x="160" y="15"/>
                  </a:cubicBezTo>
                  <a:cubicBezTo>
                    <a:pt x="163" y="15"/>
                    <a:pt x="166" y="15"/>
                    <a:pt x="169" y="16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84" y="20"/>
                    <a:pt x="189" y="22"/>
                    <a:pt x="195" y="26"/>
                  </a:cubicBezTo>
                  <a:cubicBezTo>
                    <a:pt x="195" y="15"/>
                    <a:pt x="195" y="15"/>
                    <a:pt x="195" y="15"/>
                  </a:cubicBezTo>
                  <a:cubicBezTo>
                    <a:pt x="195" y="7"/>
                    <a:pt x="188" y="0"/>
                    <a:pt x="18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2"/>
                    <a:pt x="0" y="153"/>
                    <a:pt x="1" y="154"/>
                  </a:cubicBezTo>
                  <a:lnTo>
                    <a:pt x="194" y="15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1" name="Freeform 31"/>
            <p:cNvSpPr/>
            <p:nvPr>
              <p:custDataLst>
                <p:tags r:id="rId3"/>
              </p:custDataLst>
            </p:nvPr>
          </p:nvSpPr>
          <p:spPr bwMode="auto">
            <a:xfrm>
              <a:off x="10642" y="8224"/>
              <a:ext cx="282" cy="43"/>
            </a:xfrm>
            <a:custGeom>
              <a:avLst/>
              <a:gdLst>
                <a:gd name="T0" fmla="*/ 72 w 72"/>
                <a:gd name="T1" fmla="*/ 0 h 11"/>
                <a:gd name="T2" fmla="*/ 0 w 72"/>
                <a:gd name="T3" fmla="*/ 0 h 11"/>
                <a:gd name="T4" fmla="*/ 0 w 72"/>
                <a:gd name="T5" fmla="*/ 11 h 11"/>
                <a:gd name="T6" fmla="*/ 64 w 72"/>
                <a:gd name="T7" fmla="*/ 11 h 11"/>
                <a:gd name="T8" fmla="*/ 72 w 7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">
                  <a:moveTo>
                    <a:pt x="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6" y="7"/>
                    <a:pt x="69" y="3"/>
                    <a:pt x="72" y="0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2" name="Freeform 32"/>
            <p:cNvSpPr/>
            <p:nvPr>
              <p:custDataLst>
                <p:tags r:id="rId4"/>
              </p:custDataLst>
            </p:nvPr>
          </p:nvSpPr>
          <p:spPr bwMode="auto">
            <a:xfrm>
              <a:off x="10639" y="8322"/>
              <a:ext cx="228" cy="45"/>
            </a:xfrm>
            <a:custGeom>
              <a:avLst/>
              <a:gdLst>
                <a:gd name="T0" fmla="*/ 0 w 58"/>
                <a:gd name="T1" fmla="*/ 11 h 11"/>
                <a:gd name="T2" fmla="*/ 56 w 58"/>
                <a:gd name="T3" fmla="*/ 11 h 11"/>
                <a:gd name="T4" fmla="*/ 58 w 58"/>
                <a:gd name="T5" fmla="*/ 0 h 11"/>
                <a:gd name="T6" fmla="*/ 0 w 58"/>
                <a:gd name="T7" fmla="*/ 0 h 11"/>
                <a:gd name="T8" fmla="*/ 0 w 5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11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7" y="7"/>
                    <a:pt x="57" y="4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33"/>
            <p:cNvSpPr/>
            <p:nvPr>
              <p:custDataLst>
                <p:tags r:id="rId5"/>
              </p:custDataLst>
            </p:nvPr>
          </p:nvSpPr>
          <p:spPr bwMode="auto">
            <a:xfrm>
              <a:off x="10639" y="8425"/>
              <a:ext cx="228" cy="45"/>
            </a:xfrm>
            <a:custGeom>
              <a:avLst/>
              <a:gdLst>
                <a:gd name="T0" fmla="*/ 0 w 58"/>
                <a:gd name="T1" fmla="*/ 0 h 11"/>
                <a:gd name="T2" fmla="*/ 0 w 58"/>
                <a:gd name="T3" fmla="*/ 11 h 11"/>
                <a:gd name="T4" fmla="*/ 58 w 58"/>
                <a:gd name="T5" fmla="*/ 11 h 11"/>
                <a:gd name="T6" fmla="*/ 56 w 58"/>
                <a:gd name="T7" fmla="*/ 0 h 11"/>
                <a:gd name="T8" fmla="*/ 0 w 5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8"/>
                    <a:pt x="56" y="4"/>
                    <a:pt x="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34"/>
            <p:cNvSpPr/>
            <p:nvPr>
              <p:custDataLst>
                <p:tags r:id="rId6"/>
              </p:custDataLst>
            </p:nvPr>
          </p:nvSpPr>
          <p:spPr bwMode="auto">
            <a:xfrm>
              <a:off x="10634" y="8528"/>
              <a:ext cx="287" cy="45"/>
            </a:xfrm>
            <a:custGeom>
              <a:avLst/>
              <a:gdLst>
                <a:gd name="T0" fmla="*/ 0 w 73"/>
                <a:gd name="T1" fmla="*/ 11 h 11"/>
                <a:gd name="T2" fmla="*/ 73 w 73"/>
                <a:gd name="T3" fmla="*/ 11 h 11"/>
                <a:gd name="T4" fmla="*/ 65 w 73"/>
                <a:gd name="T5" fmla="*/ 0 h 11"/>
                <a:gd name="T6" fmla="*/ 0 w 73"/>
                <a:gd name="T7" fmla="*/ 0 h 11"/>
                <a:gd name="T8" fmla="*/ 0 w 7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">
                  <a:moveTo>
                    <a:pt x="0" y="11"/>
                  </a:moveTo>
                  <a:cubicBezTo>
                    <a:pt x="73" y="11"/>
                    <a:pt x="73" y="11"/>
                    <a:pt x="73" y="11"/>
                  </a:cubicBezTo>
                  <a:cubicBezTo>
                    <a:pt x="70" y="8"/>
                    <a:pt x="67" y="4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0843" y="8133"/>
              <a:ext cx="757" cy="653"/>
            </a:xfrm>
            <a:custGeom>
              <a:avLst/>
              <a:gdLst>
                <a:gd name="T0" fmla="*/ 184 w 193"/>
                <a:gd name="T1" fmla="*/ 131 h 165"/>
                <a:gd name="T2" fmla="*/ 129 w 193"/>
                <a:gd name="T3" fmla="*/ 91 h 165"/>
                <a:gd name="T4" fmla="*/ 125 w 193"/>
                <a:gd name="T5" fmla="*/ 89 h 165"/>
                <a:gd name="T6" fmla="*/ 121 w 193"/>
                <a:gd name="T7" fmla="*/ 42 h 165"/>
                <a:gd name="T8" fmla="*/ 41 w 193"/>
                <a:gd name="T9" fmla="*/ 14 h 165"/>
                <a:gd name="T10" fmla="*/ 15 w 193"/>
                <a:gd name="T11" fmla="*/ 95 h 165"/>
                <a:gd name="T12" fmla="*/ 95 w 193"/>
                <a:gd name="T13" fmla="*/ 123 h 165"/>
                <a:gd name="T14" fmla="*/ 105 w 193"/>
                <a:gd name="T15" fmla="*/ 117 h 165"/>
                <a:gd name="T16" fmla="*/ 108 w 193"/>
                <a:gd name="T17" fmla="*/ 120 h 165"/>
                <a:gd name="T18" fmla="*/ 163 w 193"/>
                <a:gd name="T19" fmla="*/ 160 h 165"/>
                <a:gd name="T20" fmla="*/ 184 w 193"/>
                <a:gd name="T21" fmla="*/ 157 h 165"/>
                <a:gd name="T22" fmla="*/ 188 w 193"/>
                <a:gd name="T23" fmla="*/ 152 h 165"/>
                <a:gd name="T24" fmla="*/ 184 w 193"/>
                <a:gd name="T25" fmla="*/ 131 h 165"/>
                <a:gd name="T26" fmla="*/ 87 w 193"/>
                <a:gd name="T27" fmla="*/ 106 h 165"/>
                <a:gd name="T28" fmla="*/ 32 w 193"/>
                <a:gd name="T29" fmla="*/ 87 h 165"/>
                <a:gd name="T30" fmla="*/ 49 w 193"/>
                <a:gd name="T31" fmla="*/ 31 h 165"/>
                <a:gd name="T32" fmla="*/ 104 w 193"/>
                <a:gd name="T33" fmla="*/ 51 h 165"/>
                <a:gd name="T34" fmla="*/ 87 w 193"/>
                <a:gd name="T35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65">
                  <a:moveTo>
                    <a:pt x="184" y="131"/>
                  </a:moveTo>
                  <a:cubicBezTo>
                    <a:pt x="129" y="91"/>
                    <a:pt x="129" y="91"/>
                    <a:pt x="129" y="91"/>
                  </a:cubicBezTo>
                  <a:cubicBezTo>
                    <a:pt x="128" y="90"/>
                    <a:pt x="126" y="89"/>
                    <a:pt x="125" y="89"/>
                  </a:cubicBezTo>
                  <a:cubicBezTo>
                    <a:pt x="130" y="74"/>
                    <a:pt x="129" y="57"/>
                    <a:pt x="121" y="42"/>
                  </a:cubicBezTo>
                  <a:cubicBezTo>
                    <a:pt x="106" y="12"/>
                    <a:pt x="70" y="0"/>
                    <a:pt x="41" y="14"/>
                  </a:cubicBezTo>
                  <a:cubicBezTo>
                    <a:pt x="12" y="29"/>
                    <a:pt x="0" y="65"/>
                    <a:pt x="15" y="95"/>
                  </a:cubicBezTo>
                  <a:cubicBezTo>
                    <a:pt x="30" y="125"/>
                    <a:pt x="66" y="138"/>
                    <a:pt x="95" y="123"/>
                  </a:cubicBezTo>
                  <a:cubicBezTo>
                    <a:pt x="99" y="122"/>
                    <a:pt x="102" y="120"/>
                    <a:pt x="105" y="117"/>
                  </a:cubicBezTo>
                  <a:cubicBezTo>
                    <a:pt x="106" y="118"/>
                    <a:pt x="107" y="119"/>
                    <a:pt x="108" y="120"/>
                  </a:cubicBezTo>
                  <a:cubicBezTo>
                    <a:pt x="163" y="160"/>
                    <a:pt x="163" y="160"/>
                    <a:pt x="163" y="160"/>
                  </a:cubicBezTo>
                  <a:cubicBezTo>
                    <a:pt x="170" y="165"/>
                    <a:pt x="180" y="163"/>
                    <a:pt x="184" y="157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3" y="145"/>
                    <a:pt x="191" y="136"/>
                    <a:pt x="184" y="131"/>
                  </a:cubicBezTo>
                  <a:close/>
                  <a:moveTo>
                    <a:pt x="87" y="106"/>
                  </a:moveTo>
                  <a:cubicBezTo>
                    <a:pt x="67" y="116"/>
                    <a:pt x="42" y="108"/>
                    <a:pt x="32" y="87"/>
                  </a:cubicBezTo>
                  <a:cubicBezTo>
                    <a:pt x="22" y="66"/>
                    <a:pt x="29" y="41"/>
                    <a:pt x="49" y="31"/>
                  </a:cubicBezTo>
                  <a:cubicBezTo>
                    <a:pt x="69" y="21"/>
                    <a:pt x="94" y="30"/>
                    <a:pt x="104" y="51"/>
                  </a:cubicBezTo>
                  <a:cubicBezTo>
                    <a:pt x="115" y="72"/>
                    <a:pt x="107" y="97"/>
                    <a:pt x="87" y="106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23315" y="498475"/>
            <a:ext cx="9269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003F88"/>
                </a:solidFill>
              </a:rPr>
              <a:t>设计思路</a:t>
            </a:r>
            <a:endParaRPr lang="zh-CN" altLang="en-US" sz="2400" b="1">
              <a:solidFill>
                <a:srgbClr val="003F88"/>
              </a:solidFill>
            </a:endParaRPr>
          </a:p>
        </p:txBody>
      </p:sp>
      <p:cxnSp>
        <p:nvCxnSpPr>
          <p:cNvPr id="15" name="直接连接符 14"/>
          <p:cNvCxnSpPr/>
          <p:nvPr>
            <p:custDataLst>
              <p:tags r:id="rId8"/>
            </p:custDataLst>
          </p:nvPr>
        </p:nvCxnSpPr>
        <p:spPr>
          <a:xfrm>
            <a:off x="4494294" y="2972647"/>
            <a:ext cx="3810" cy="228981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>
            <a:off x="7832644" y="2962487"/>
            <a:ext cx="5080" cy="229997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11 Rectángulo"/>
          <p:cNvSpPr/>
          <p:nvPr>
            <p:custDataLst>
              <p:tags r:id="rId10"/>
            </p:custDataLst>
          </p:nvPr>
        </p:nvSpPr>
        <p:spPr>
          <a:xfrm>
            <a:off x="1471669" y="1580728"/>
            <a:ext cx="2634259" cy="105018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eaLnBrk="1" hangingPunct="1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FuturaBookC" pitchFamily="2" charset="-52"/>
                <a:sym typeface="+mn-ea"/>
              </a:rPr>
              <a:t>数据处理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uturaBookC" pitchFamily="2" charset="-52"/>
              <a:ea typeface="微软雅黑" panose="020B0503020204020204" charset="-122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486272" y="3252739"/>
            <a:ext cx="2444049" cy="1675320"/>
            <a:chOff x="503238" y="2548492"/>
            <a:chExt cx="2191599" cy="1256819"/>
          </a:xfrm>
        </p:grpSpPr>
        <p:sp>
          <p:nvSpPr>
            <p:cNvPr id="42" name="矩形 41"/>
            <p:cNvSpPr/>
            <p:nvPr>
              <p:custDataLst>
                <p:tags r:id="rId11"/>
              </p:custDataLst>
            </p:nvPr>
          </p:nvSpPr>
          <p:spPr>
            <a:xfrm>
              <a:off x="503238" y="2548492"/>
              <a:ext cx="1803890" cy="345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分析竞赛数据</a:t>
              </a:r>
              <a:endPara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12"/>
              </p:custDataLst>
            </p:nvPr>
          </p:nvSpPr>
          <p:spPr>
            <a:xfrm>
              <a:off x="503238" y="2905916"/>
              <a:ext cx="2191599" cy="899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>
                <a:buChar char="•"/>
              </a:pPr>
              <a:r>
                <a:rPr lang="zh-CN" altLang="en-US" dirty="0">
                  <a:ln w="0"/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排序</a:t>
              </a:r>
              <a:endParaRPr lang="zh-CN" altLang="en-US" dirty="0">
                <a:ln w="0"/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dirty="0">
                  <a:ln w="0"/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观察数据特点</a:t>
              </a:r>
              <a:endParaRPr lang="zh-CN" altLang="en-US" dirty="0">
                <a:ln w="0"/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dirty="0">
                  <a:ln w="0"/>
                  <a:solidFill>
                    <a:schemeClr val="tx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分析位点突变情况</a:t>
              </a:r>
              <a:endParaRPr lang="zh-CN" altLang="en-US" dirty="0">
                <a:ln w="0"/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dirty="0">
                  <a:ln w="0"/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缩减数据量</a:t>
              </a:r>
              <a:endParaRPr lang="zh-CN" altLang="en-US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44" name="42 Rectángulo"/>
          <p:cNvSpPr/>
          <p:nvPr>
            <p:custDataLst>
              <p:tags r:id="rId13"/>
            </p:custDataLst>
          </p:nvPr>
        </p:nvSpPr>
        <p:spPr>
          <a:xfrm>
            <a:off x="4837339" y="1580729"/>
            <a:ext cx="2634260" cy="1050180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eaLnBrk="1" hangingPunct="1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FuturaBookC" pitchFamily="2" charset="-52"/>
                <a:sym typeface="+mn-ea"/>
              </a:rPr>
              <a:t>机器学习</a:t>
            </a:r>
            <a:endParaRPr lang="zh-CN" altLang="en-US" sz="2400" b="1" dirty="0">
              <a:solidFill>
                <a:schemeClr val="bg1"/>
              </a:solidFill>
              <a:latin typeface="FuturaBookC" pitchFamily="2" charset="-52"/>
              <a:sym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926241" y="3252745"/>
            <a:ext cx="2444049" cy="1675322"/>
            <a:chOff x="471218" y="2548491"/>
            <a:chExt cx="2191599" cy="1256820"/>
          </a:xfrm>
        </p:grpSpPr>
        <p:sp>
          <p:nvSpPr>
            <p:cNvPr id="46" name="矩形 45"/>
            <p:cNvSpPr/>
            <p:nvPr>
              <p:custDataLst>
                <p:tags r:id="rId14"/>
              </p:custDataLst>
            </p:nvPr>
          </p:nvSpPr>
          <p:spPr>
            <a:xfrm>
              <a:off x="471218" y="2548491"/>
              <a:ext cx="1803890" cy="345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构建回归模型</a:t>
              </a:r>
              <a:endParaRPr lang="zh-CN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7" name="矩形 46"/>
            <p:cNvSpPr/>
            <p:nvPr>
              <p:custDataLst>
                <p:tags r:id="rId15"/>
              </p:custDataLst>
            </p:nvPr>
          </p:nvSpPr>
          <p:spPr>
            <a:xfrm>
              <a:off x="471218" y="2905916"/>
              <a:ext cx="2191599" cy="899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defTabSz="914400">
                <a:buFont typeface="Arial" panose="020B0604020202020204" pitchFamily="34" charset="0"/>
                <a:buChar char="•"/>
                <a:defRPr/>
              </a:pPr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预训练模型编码</a:t>
              </a:r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defTabSz="914400">
                <a:buFont typeface="Arial" panose="020B0604020202020204" pitchFamily="34" charset="0"/>
                <a:buChar char="•"/>
                <a:defRPr/>
              </a:pPr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训练回归模型</a:t>
              </a:r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defTabSz="914400">
                <a:buFont typeface="Arial" panose="020B0604020202020204" pitchFamily="34" charset="0"/>
                <a:buChar char="•"/>
                <a:defRPr/>
              </a:pPr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评价模型</a:t>
              </a:r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defTabSz="914400">
                <a:buFont typeface="Arial" panose="020B0604020202020204" pitchFamily="34" charset="0"/>
                <a:buChar char="•"/>
                <a:defRPr/>
              </a:pPr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选择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top3</a:t>
              </a:r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模型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48" name="51 Rectángulo"/>
          <p:cNvSpPr/>
          <p:nvPr>
            <p:custDataLst>
              <p:tags r:id="rId16"/>
            </p:custDataLst>
          </p:nvPr>
        </p:nvSpPr>
        <p:spPr>
          <a:xfrm>
            <a:off x="8188052" y="1580736"/>
            <a:ext cx="2636023" cy="105017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eaLnBrk="1" hangingPunct="1"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latin typeface="FuturaBookC" pitchFamily="2" charset="-52"/>
                <a:sym typeface="Arial" panose="020B0604020202020204" pitchFamily="34" charset="0"/>
              </a:rPr>
              <a:t>预测结果</a:t>
            </a:r>
            <a:endParaRPr lang="zh-CN" altLang="en-US" sz="2400" b="1" dirty="0">
              <a:solidFill>
                <a:schemeClr val="bg1"/>
              </a:solidFill>
              <a:latin typeface="FuturaBookC" pitchFamily="2" charset="-52"/>
              <a:sym typeface="Arial" panose="020B0604020202020204" pitchFamily="34" charset="0"/>
            </a:endParaRPr>
          </a:p>
        </p:txBody>
      </p:sp>
      <p:grpSp>
        <p:nvGrpSpPr>
          <p:cNvPr id="52" name="组合 11"/>
          <p:cNvGrpSpPr/>
          <p:nvPr/>
        </p:nvGrpSpPr>
        <p:grpSpPr>
          <a:xfrm>
            <a:off x="4161626" y="1834988"/>
            <a:ext cx="631688" cy="636749"/>
            <a:chOff x="3041651" y="3326606"/>
            <a:chExt cx="631825" cy="636588"/>
          </a:xfrm>
        </p:grpSpPr>
        <p:sp>
          <p:nvSpPr>
            <p:cNvPr id="53" name="Oval 9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</p:spPr>
          <p:txBody>
            <a:bodyPr vert="horz" wrap="square" lIns="115599" tIns="57799" rIns="115599" bIns="57799" numCol="1" anchor="t" anchorCtr="0" compatLnSpc="1"/>
            <a:lstStyle/>
            <a:p>
              <a:pPr defTabSz="1219200">
                <a:defRPr/>
              </a:pPr>
              <a:endParaRPr lang="zh-CN" altLang="en-US" sz="2370" kern="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10"/>
            <p:cNvSpPr/>
            <p:nvPr>
              <p:custDataLst>
                <p:tags r:id="rId18"/>
              </p:custDataLst>
            </p:nvPr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15599" tIns="57799" rIns="115599" bIns="57799" numCol="1" anchor="t" anchorCtr="0" compatLnSpc="1"/>
            <a:lstStyle/>
            <a:p>
              <a:pPr defTabSz="1219200">
                <a:defRPr/>
              </a:pPr>
              <a:endParaRPr lang="zh-CN" altLang="en-US" sz="2370" kern="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1"/>
            <p:cNvSpPr/>
            <p:nvPr>
              <p:custDataLst>
                <p:tags r:id="rId19"/>
              </p:custDataLst>
            </p:nvPr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15599" tIns="57799" rIns="115599" bIns="57799" numCol="1" anchor="t" anchorCtr="0" compatLnSpc="1"/>
            <a:lstStyle/>
            <a:p>
              <a:pPr defTabSz="1219200">
                <a:defRPr/>
              </a:pPr>
              <a:endParaRPr lang="zh-CN" altLang="en-US" sz="2370" kern="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11"/>
          <p:cNvGrpSpPr/>
          <p:nvPr/>
        </p:nvGrpSpPr>
        <p:grpSpPr>
          <a:xfrm>
            <a:off x="7501091" y="1749263"/>
            <a:ext cx="631688" cy="636749"/>
            <a:chOff x="3041651" y="3326606"/>
            <a:chExt cx="631825" cy="636588"/>
          </a:xfrm>
        </p:grpSpPr>
        <p:sp>
          <p:nvSpPr>
            <p:cNvPr id="57" name="Oval 9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</p:spPr>
          <p:txBody>
            <a:bodyPr vert="horz" wrap="square" lIns="115599" tIns="57799" rIns="115599" bIns="57799" numCol="1" anchor="t" anchorCtr="0" compatLnSpc="1"/>
            <a:lstStyle/>
            <a:p>
              <a:pPr defTabSz="1219200">
                <a:defRPr/>
              </a:pPr>
              <a:endParaRPr lang="zh-CN" altLang="en-US" sz="237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10"/>
            <p:cNvSpPr/>
            <p:nvPr>
              <p:custDataLst>
                <p:tags r:id="rId21"/>
              </p:custDataLst>
            </p:nvPr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15599" tIns="57799" rIns="115599" bIns="57799" numCol="1" anchor="t" anchorCtr="0" compatLnSpc="1"/>
            <a:lstStyle/>
            <a:p>
              <a:pPr defTabSz="1219200">
                <a:defRPr/>
              </a:pPr>
              <a:endParaRPr lang="zh-CN" altLang="en-US" sz="237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11"/>
            <p:cNvSpPr/>
            <p:nvPr>
              <p:custDataLst>
                <p:tags r:id="rId22"/>
              </p:custDataLst>
            </p:nvPr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15599" tIns="57799" rIns="115599" bIns="57799" numCol="1" anchor="t" anchorCtr="0" compatLnSpc="1"/>
            <a:lstStyle/>
            <a:p>
              <a:pPr defTabSz="1219200">
                <a:defRPr/>
              </a:pPr>
              <a:endParaRPr lang="zh-CN" altLang="en-US" sz="237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8188325" y="3252470"/>
            <a:ext cx="3112135" cy="1503680"/>
            <a:chOff x="12895" y="5122"/>
            <a:chExt cx="4901" cy="2368"/>
          </a:xfrm>
        </p:grpSpPr>
        <p:grpSp>
          <p:nvGrpSpPr>
            <p:cNvPr id="49" name="组合 48"/>
            <p:cNvGrpSpPr/>
            <p:nvPr/>
          </p:nvGrpSpPr>
          <p:grpSpPr>
            <a:xfrm>
              <a:off x="12895" y="5122"/>
              <a:ext cx="4901" cy="2368"/>
              <a:chOff x="467746" y="2548491"/>
              <a:chExt cx="2790677" cy="595136"/>
            </a:xfrm>
          </p:grpSpPr>
          <p:sp>
            <p:nvSpPr>
              <p:cNvPr id="50" name="矩形 49"/>
              <p:cNvSpPr/>
              <p:nvPr>
                <p:custDataLst>
                  <p:tags r:id="rId23"/>
                </p:custDataLst>
              </p:nvPr>
            </p:nvSpPr>
            <p:spPr>
              <a:xfrm>
                <a:off x="467746" y="2548491"/>
                <a:ext cx="2790677" cy="182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4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rPr>
                  <a:t>模型预测及结果分析</a:t>
                </a:r>
                <a:endParaRPr lang="zh-CN" altLang="en-US" sz="24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矩形 50"/>
              <p:cNvSpPr/>
              <p:nvPr>
                <p:custDataLst>
                  <p:tags r:id="rId24"/>
                </p:custDataLst>
              </p:nvPr>
            </p:nvSpPr>
            <p:spPr>
              <a:xfrm>
                <a:off x="467746" y="2905916"/>
                <a:ext cx="2191599" cy="237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endParaRPr lang="en-US" altLang="zh-CN" sz="1465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2" name="矩形 61"/>
            <p:cNvSpPr/>
            <p:nvPr>
              <p:custDataLst>
                <p:tags r:id="rId25"/>
              </p:custDataLst>
            </p:nvPr>
          </p:nvSpPr>
          <p:spPr>
            <a:xfrm>
              <a:off x="13044" y="5925"/>
              <a:ext cx="3849" cy="1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 defTabSz="914400"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模型预测</a:t>
              </a:r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 algn="l" defTabSz="914400"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平均top3模型打分</a:t>
              </a:r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 algn="l" defTabSz="914400"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输出结果</a:t>
              </a:r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44" grpId="0" bldLvl="0" animBg="1"/>
      <p:bldP spid="4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7834" y="1276985"/>
          <a:ext cx="7060565" cy="4556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9310"/>
                <a:gridCol w="609600"/>
                <a:gridCol w="622300"/>
                <a:gridCol w="584835"/>
                <a:gridCol w="549275"/>
                <a:gridCol w="560705"/>
                <a:gridCol w="573405"/>
                <a:gridCol w="877570"/>
                <a:gridCol w="975995"/>
                <a:gridCol w="877570"/>
              </a:tblGrid>
              <a:tr h="556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Sequence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74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101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143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148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173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176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Normalized Activity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Normalized Selectivity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L</a:t>
                      </a:r>
                      <a:r>
                        <a:rPr lang="en-US" sz="1100" b="1" u="none" strike="noStrike" dirty="0">
                          <a:effectLst/>
                        </a:rPr>
                        <a:t>abel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AAQCAQ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1.961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3.750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7.35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AAQCRQ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1.832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3.893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7.13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TAQQTQ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2.133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2.934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6.26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PAQNTQ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2.042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2.723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5.56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PAQITQ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1.689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3.226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5.45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PAQCLQ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1.190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4.401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5.24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AAQITQ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1.300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3.984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5.18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TAQTKQ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1.315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3.903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5.13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AAQMTQ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1.401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3.642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5.10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AAQCMQ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1.358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3.716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5.05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TAQVTQ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1.679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2.957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4.97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QAQQTQ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2.180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2.257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4.92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AAQGKQ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1.537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3.096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4.76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QAQSLQ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1.153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4.087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4.71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AAQTTQ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1.334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3.495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4.66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TVQQTQ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1.457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3.199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4.66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NAQTLQ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1.372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3.382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4.64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AAQQCQ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1.433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3.217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4.61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RAQEKQ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1.319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3.477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4.58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B w="19050"/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SAQQTQ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1.531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2.976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4.56 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-1132205" y="51092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2193925" y="52127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8171440" y="2094584"/>
            <a:ext cx="2762718" cy="48888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3F88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003F88"/>
                </a:solidFill>
                <a:sym typeface="+mn-ea"/>
              </a:rPr>
              <a:t>label=</a:t>
            </a:r>
            <a:r>
              <a:rPr lang="zh-CN" altLang="en-US" dirty="0">
                <a:solidFill>
                  <a:srgbClr val="003F88"/>
                </a:solidFill>
                <a:sym typeface="+mn-ea"/>
              </a:rPr>
              <a:t>活性</a:t>
            </a:r>
            <a:r>
              <a:rPr lang="en-US" altLang="zh-CN" dirty="0">
                <a:solidFill>
                  <a:srgbClr val="003F88"/>
                </a:solidFill>
                <a:sym typeface="+mn-ea"/>
              </a:rPr>
              <a:t>*</a:t>
            </a:r>
            <a:r>
              <a:rPr lang="zh-CN" altLang="en-US" dirty="0">
                <a:solidFill>
                  <a:srgbClr val="003F88"/>
                </a:solidFill>
                <a:sym typeface="+mn-ea"/>
              </a:rPr>
              <a:t>选择性</a:t>
            </a:r>
            <a:endParaRPr lang="zh-CN" altLang="en-US" dirty="0">
              <a:solidFill>
                <a:srgbClr val="003F88"/>
              </a:solidFill>
              <a:sym typeface="+mn-ea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8171440" y="3495325"/>
            <a:ext cx="2762757" cy="488882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3F88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>
                <a:solidFill>
                  <a:srgbClr val="003F88"/>
                </a:solidFill>
                <a:sym typeface="+mn-ea"/>
              </a:rPr>
              <a:t>以</a:t>
            </a:r>
            <a:r>
              <a:rPr lang="en-US" altLang="zh-CN">
                <a:solidFill>
                  <a:srgbClr val="003F88"/>
                </a:solidFill>
                <a:sym typeface="+mn-ea"/>
              </a:rPr>
              <a:t>label</a:t>
            </a:r>
            <a:r>
              <a:rPr lang="zh-CN" altLang="en-US">
                <a:solidFill>
                  <a:srgbClr val="003F88"/>
                </a:solidFill>
                <a:sym typeface="+mn-ea"/>
              </a:rPr>
              <a:t>值降序排列</a:t>
            </a:r>
            <a:endParaRPr lang="zh-CN" altLang="en-US" dirty="0">
              <a:solidFill>
                <a:srgbClr val="003F88"/>
              </a:solidFill>
              <a:sym typeface="+mn-ea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8171180" y="4952365"/>
            <a:ext cx="2762885" cy="98425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3F88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dirty="0">
                <a:solidFill>
                  <a:srgbClr val="003F88"/>
                </a:solidFill>
                <a:sym typeface="+mn-ea"/>
              </a:rPr>
              <a:t>总共</a:t>
            </a:r>
            <a:r>
              <a:rPr lang="en-US" altLang="zh-CN" dirty="0">
                <a:solidFill>
                  <a:srgbClr val="003F88"/>
                </a:solidFill>
                <a:sym typeface="+mn-ea"/>
              </a:rPr>
              <a:t>1606</a:t>
            </a:r>
            <a:r>
              <a:rPr lang="zh-CN" altLang="en-US" dirty="0">
                <a:solidFill>
                  <a:srgbClr val="003F88"/>
                </a:solidFill>
                <a:sym typeface="+mn-ea"/>
              </a:rPr>
              <a:t>条数据，对每个位点氨基酸突变进行计数</a:t>
            </a:r>
            <a:endParaRPr lang="zh-CN" altLang="en-US" dirty="0">
              <a:solidFill>
                <a:srgbClr val="003F88"/>
              </a:solidFill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339580" y="1489075"/>
            <a:ext cx="1594485" cy="414020"/>
          </a:xfrm>
          <a:prstGeom prst="roundRect">
            <a:avLst/>
          </a:prstGeom>
          <a:solidFill>
            <a:srgbClr val="003F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计算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9339115" y="2893367"/>
            <a:ext cx="1595120" cy="414020"/>
          </a:xfrm>
          <a:prstGeom prst="roundRect">
            <a:avLst/>
          </a:prstGeom>
          <a:solidFill>
            <a:srgbClr val="003F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排序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339115" y="4350716"/>
            <a:ext cx="1595120" cy="414020"/>
          </a:xfrm>
          <a:prstGeom prst="roundRect">
            <a:avLst/>
          </a:prstGeom>
          <a:solidFill>
            <a:srgbClr val="003F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计数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2720" y="173355"/>
            <a:ext cx="11858625" cy="421640"/>
            <a:chOff x="1860" y="289"/>
            <a:chExt cx="16260" cy="664"/>
          </a:xfrm>
        </p:grpSpPr>
        <p:sp>
          <p:nvSpPr>
            <p:cNvPr id="9" name="矩形: 圆角 8"/>
            <p:cNvSpPr/>
            <p:nvPr>
              <p:custDataLst>
                <p:tags r:id="rId2"/>
              </p:custDataLst>
            </p:nvPr>
          </p:nvSpPr>
          <p:spPr>
            <a:xfrm>
              <a:off x="1270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BEBEBE"/>
                  </a:solidFill>
                </a:rPr>
                <a:t>预测结果</a:t>
              </a:r>
              <a:endParaRPr lang="zh-CN" altLang="en-US" dirty="0">
                <a:solidFill>
                  <a:srgbClr val="BEBEBE"/>
                </a:solidFill>
              </a:endParaRPr>
            </a:p>
          </p:txBody>
        </p:sp>
        <p:sp>
          <p:nvSpPr>
            <p:cNvPr id="7" name="矩形: 圆角 1"/>
            <p:cNvSpPr/>
            <p:nvPr>
              <p:custDataLst>
                <p:tags r:id="rId3"/>
              </p:custDataLst>
            </p:nvPr>
          </p:nvSpPr>
          <p:spPr>
            <a:xfrm>
              <a:off x="1860" y="289"/>
              <a:ext cx="5420" cy="664"/>
            </a:xfrm>
            <a:prstGeom prst="rect">
              <a:avLst/>
            </a:prstGeom>
            <a:solidFill>
              <a:srgbClr val="003F88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ffectLst/>
                </a:rPr>
                <a:t>数据处理</a:t>
              </a:r>
              <a:endParaRPr lang="zh-CN" alt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矩形: 圆角 9"/>
            <p:cNvSpPr/>
            <p:nvPr>
              <p:custDataLst>
                <p:tags r:id="rId4"/>
              </p:custDataLst>
            </p:nvPr>
          </p:nvSpPr>
          <p:spPr>
            <a:xfrm>
              <a:off x="728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BEBEBE"/>
                  </a:solidFill>
                </a:rPr>
                <a:t>模型构建</a:t>
              </a:r>
              <a:endParaRPr lang="zh-CN" altLang="en-US" dirty="0">
                <a:solidFill>
                  <a:srgbClr val="BEBEBE"/>
                </a:solidFill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1123315" y="734060"/>
            <a:ext cx="2042672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003F88"/>
                </a:solidFill>
              </a:rPr>
              <a:t>赛题数据分析</a:t>
            </a:r>
            <a:endParaRPr lang="zh-CN" altLang="en-US" sz="2400" b="1" dirty="0">
              <a:solidFill>
                <a:srgbClr val="003F88"/>
              </a:solidFill>
            </a:endParaRPr>
          </a:p>
        </p:txBody>
      </p:sp>
      <p:sp>
        <p:nvSpPr>
          <p:cNvPr id="19" name="Freeform 5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633095" y="695960"/>
            <a:ext cx="311150" cy="459740"/>
          </a:xfrm>
          <a:custGeom>
            <a:avLst/>
            <a:gdLst>
              <a:gd name="T0" fmla="*/ 189 w 316"/>
              <a:gd name="T1" fmla="*/ 16 h 467"/>
              <a:gd name="T2" fmla="*/ 225 w 316"/>
              <a:gd name="T3" fmla="*/ 7 h 467"/>
              <a:gd name="T4" fmla="*/ 300 w 316"/>
              <a:gd name="T5" fmla="*/ 52 h 467"/>
              <a:gd name="T6" fmla="*/ 309 w 316"/>
              <a:gd name="T7" fmla="*/ 89 h 467"/>
              <a:gd name="T8" fmla="*/ 298 w 316"/>
              <a:gd name="T9" fmla="*/ 105 h 467"/>
              <a:gd name="T10" fmla="*/ 179 w 316"/>
              <a:gd name="T11" fmla="*/ 33 h 467"/>
              <a:gd name="T12" fmla="*/ 189 w 316"/>
              <a:gd name="T13" fmla="*/ 16 h 467"/>
              <a:gd name="T14" fmla="*/ 164 w 316"/>
              <a:gd name="T15" fmla="*/ 58 h 467"/>
              <a:gd name="T16" fmla="*/ 147 w 316"/>
              <a:gd name="T17" fmla="*/ 85 h 467"/>
              <a:gd name="T18" fmla="*/ 266 w 316"/>
              <a:gd name="T19" fmla="*/ 157 h 467"/>
              <a:gd name="T20" fmla="*/ 283 w 316"/>
              <a:gd name="T21" fmla="*/ 130 h 467"/>
              <a:gd name="T22" fmla="*/ 164 w 316"/>
              <a:gd name="T23" fmla="*/ 58 h 467"/>
              <a:gd name="T24" fmla="*/ 2 w 316"/>
              <a:gd name="T25" fmla="*/ 446 h 467"/>
              <a:gd name="T26" fmla="*/ 13 w 316"/>
              <a:gd name="T27" fmla="*/ 354 h 467"/>
              <a:gd name="T28" fmla="*/ 90 w 316"/>
              <a:gd name="T29" fmla="*/ 401 h 467"/>
              <a:gd name="T30" fmla="*/ 13 w 316"/>
              <a:gd name="T31" fmla="*/ 453 h 467"/>
              <a:gd name="T32" fmla="*/ 2 w 316"/>
              <a:gd name="T33" fmla="*/ 446 h 467"/>
              <a:gd name="T34" fmla="*/ 20 w 316"/>
              <a:gd name="T35" fmla="*/ 296 h 467"/>
              <a:gd name="T36" fmla="*/ 133 w 316"/>
              <a:gd name="T37" fmla="*/ 109 h 467"/>
              <a:gd name="T38" fmla="*/ 172 w 316"/>
              <a:gd name="T39" fmla="*/ 133 h 467"/>
              <a:gd name="T40" fmla="*/ 59 w 316"/>
              <a:gd name="T41" fmla="*/ 320 h 467"/>
              <a:gd name="T42" fmla="*/ 20 w 316"/>
              <a:gd name="T43" fmla="*/ 296 h 467"/>
              <a:gd name="T44" fmla="*/ 99 w 316"/>
              <a:gd name="T45" fmla="*/ 344 h 467"/>
              <a:gd name="T46" fmla="*/ 212 w 316"/>
              <a:gd name="T47" fmla="*/ 158 h 467"/>
              <a:gd name="T48" fmla="*/ 252 w 316"/>
              <a:gd name="T49" fmla="*/ 182 h 467"/>
              <a:gd name="T50" fmla="*/ 139 w 316"/>
              <a:gd name="T51" fmla="*/ 368 h 467"/>
              <a:gd name="T52" fmla="*/ 99 w 316"/>
              <a:gd name="T53" fmla="*/ 344 h 467"/>
              <a:gd name="T54" fmla="*/ 95 w 316"/>
              <a:gd name="T55" fmla="*/ 446 h 467"/>
              <a:gd name="T56" fmla="*/ 301 w 316"/>
              <a:gd name="T57" fmla="*/ 446 h 467"/>
              <a:gd name="T58" fmla="*/ 311 w 316"/>
              <a:gd name="T59" fmla="*/ 456 h 467"/>
              <a:gd name="T60" fmla="*/ 301 w 316"/>
              <a:gd name="T61" fmla="*/ 467 h 467"/>
              <a:gd name="T62" fmla="*/ 95 w 316"/>
              <a:gd name="T63" fmla="*/ 467 h 467"/>
              <a:gd name="T64" fmla="*/ 84 w 316"/>
              <a:gd name="T65" fmla="*/ 456 h 467"/>
              <a:gd name="T66" fmla="*/ 95 w 316"/>
              <a:gd name="T67" fmla="*/ 446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6" h="467">
                <a:moveTo>
                  <a:pt x="189" y="16"/>
                </a:moveTo>
                <a:cubicBezTo>
                  <a:pt x="197" y="4"/>
                  <a:pt x="213" y="0"/>
                  <a:pt x="225" y="7"/>
                </a:cubicBezTo>
                <a:cubicBezTo>
                  <a:pt x="300" y="52"/>
                  <a:pt x="300" y="52"/>
                  <a:pt x="300" y="52"/>
                </a:cubicBezTo>
                <a:cubicBezTo>
                  <a:pt x="312" y="60"/>
                  <a:pt x="316" y="76"/>
                  <a:pt x="309" y="89"/>
                </a:cubicBezTo>
                <a:cubicBezTo>
                  <a:pt x="298" y="105"/>
                  <a:pt x="298" y="105"/>
                  <a:pt x="298" y="105"/>
                </a:cubicBezTo>
                <a:cubicBezTo>
                  <a:pt x="179" y="33"/>
                  <a:pt x="179" y="33"/>
                  <a:pt x="179" y="33"/>
                </a:cubicBezTo>
                <a:lnTo>
                  <a:pt x="189" y="16"/>
                </a:lnTo>
                <a:close/>
                <a:moveTo>
                  <a:pt x="164" y="58"/>
                </a:moveTo>
                <a:cubicBezTo>
                  <a:pt x="147" y="85"/>
                  <a:pt x="147" y="85"/>
                  <a:pt x="147" y="85"/>
                </a:cubicBezTo>
                <a:cubicBezTo>
                  <a:pt x="266" y="157"/>
                  <a:pt x="266" y="157"/>
                  <a:pt x="266" y="157"/>
                </a:cubicBezTo>
                <a:cubicBezTo>
                  <a:pt x="283" y="130"/>
                  <a:pt x="283" y="130"/>
                  <a:pt x="283" y="130"/>
                </a:cubicBezTo>
                <a:lnTo>
                  <a:pt x="164" y="58"/>
                </a:lnTo>
                <a:close/>
                <a:moveTo>
                  <a:pt x="2" y="446"/>
                </a:moveTo>
                <a:cubicBezTo>
                  <a:pt x="13" y="354"/>
                  <a:pt x="13" y="354"/>
                  <a:pt x="13" y="354"/>
                </a:cubicBezTo>
                <a:cubicBezTo>
                  <a:pt x="90" y="401"/>
                  <a:pt x="90" y="401"/>
                  <a:pt x="90" y="401"/>
                </a:cubicBezTo>
                <a:cubicBezTo>
                  <a:pt x="13" y="453"/>
                  <a:pt x="13" y="453"/>
                  <a:pt x="13" y="453"/>
                </a:cubicBezTo>
                <a:cubicBezTo>
                  <a:pt x="5" y="459"/>
                  <a:pt x="0" y="456"/>
                  <a:pt x="2" y="446"/>
                </a:cubicBezTo>
                <a:close/>
                <a:moveTo>
                  <a:pt x="20" y="296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72" y="133"/>
                  <a:pt x="172" y="133"/>
                  <a:pt x="172" y="133"/>
                </a:cubicBezTo>
                <a:cubicBezTo>
                  <a:pt x="59" y="320"/>
                  <a:pt x="59" y="320"/>
                  <a:pt x="59" y="320"/>
                </a:cubicBezTo>
                <a:lnTo>
                  <a:pt x="20" y="296"/>
                </a:lnTo>
                <a:close/>
                <a:moveTo>
                  <a:pt x="99" y="344"/>
                </a:moveTo>
                <a:cubicBezTo>
                  <a:pt x="212" y="158"/>
                  <a:pt x="212" y="158"/>
                  <a:pt x="212" y="158"/>
                </a:cubicBezTo>
                <a:cubicBezTo>
                  <a:pt x="252" y="182"/>
                  <a:pt x="252" y="182"/>
                  <a:pt x="252" y="182"/>
                </a:cubicBezTo>
                <a:cubicBezTo>
                  <a:pt x="139" y="368"/>
                  <a:pt x="139" y="368"/>
                  <a:pt x="139" y="368"/>
                </a:cubicBezTo>
                <a:lnTo>
                  <a:pt x="99" y="344"/>
                </a:lnTo>
                <a:close/>
                <a:moveTo>
                  <a:pt x="95" y="446"/>
                </a:moveTo>
                <a:cubicBezTo>
                  <a:pt x="301" y="446"/>
                  <a:pt x="301" y="446"/>
                  <a:pt x="301" y="446"/>
                </a:cubicBezTo>
                <a:cubicBezTo>
                  <a:pt x="307" y="446"/>
                  <a:pt x="311" y="450"/>
                  <a:pt x="311" y="456"/>
                </a:cubicBezTo>
                <a:cubicBezTo>
                  <a:pt x="311" y="462"/>
                  <a:pt x="307" y="467"/>
                  <a:pt x="301" y="467"/>
                </a:cubicBezTo>
                <a:cubicBezTo>
                  <a:pt x="95" y="467"/>
                  <a:pt x="95" y="467"/>
                  <a:pt x="95" y="467"/>
                </a:cubicBezTo>
                <a:cubicBezTo>
                  <a:pt x="89" y="467"/>
                  <a:pt x="84" y="462"/>
                  <a:pt x="84" y="456"/>
                </a:cubicBezTo>
                <a:cubicBezTo>
                  <a:pt x="84" y="450"/>
                  <a:pt x="89" y="446"/>
                  <a:pt x="95" y="446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7" grpId="0" animBg="1"/>
      <p:bldP spid="5" grpId="0" animBg="1"/>
      <p:bldP spid="6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52540" y="1986986"/>
            <a:ext cx="742400" cy="3473307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pPr algn="ctr"/>
            <a:r>
              <a:rPr lang="zh-CN" altLang="en-US" b="1" dirty="0">
                <a:solidFill>
                  <a:srgbClr val="003F88"/>
                </a:solidFill>
              </a:rPr>
              <a:t>数据集中各个位点突变氨基酸的分布饼图</a:t>
            </a:r>
            <a:endParaRPr lang="zh-CN" altLang="en-US" b="1" dirty="0">
              <a:solidFill>
                <a:srgbClr val="003F88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424940" y="1110298"/>
            <a:ext cx="2664460" cy="2704465"/>
            <a:chOff x="2244" y="1645"/>
            <a:chExt cx="4196" cy="4259"/>
          </a:xfrm>
        </p:grpSpPr>
        <p:pic>
          <p:nvPicPr>
            <p:cNvPr id="100" name="图片 99"/>
            <p:cNvPicPr/>
            <p:nvPr>
              <p:custDataLst>
                <p:tags r:id="rId1"/>
              </p:custDataLst>
            </p:nvPr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635" t="8495" r="19697" b="1161"/>
            <a:stretch>
              <a:fillRect/>
            </a:stretch>
          </p:blipFill>
          <p:spPr>
            <a:xfrm>
              <a:off x="2244" y="2098"/>
              <a:ext cx="4196" cy="38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文本框 14"/>
            <p:cNvSpPr txBox="1"/>
            <p:nvPr userDrawn="1"/>
          </p:nvSpPr>
          <p:spPr>
            <a:xfrm>
              <a:off x="3648" y="1645"/>
              <a:ext cx="1388" cy="44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lstStyle/>
            <a:p>
              <a:r>
                <a:rPr lang="en-US" altLang="zh-CN" b="1"/>
                <a:t>R74</a:t>
              </a:r>
              <a:endParaRPr lang="zh-CN" altLang="en-US" b="1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71820" y="1067435"/>
            <a:ext cx="2608580" cy="2790825"/>
            <a:chOff x="7419" y="1716"/>
            <a:chExt cx="4108" cy="4395"/>
          </a:xfrm>
        </p:grpSpPr>
        <p:pic>
          <p:nvPicPr>
            <p:cNvPr id="101" name="图片 100"/>
            <p:cNvPicPr/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4658" t="7862" r="24536" b="1356"/>
            <a:stretch>
              <a:fillRect/>
            </a:stretch>
          </p:blipFill>
          <p:spPr>
            <a:xfrm>
              <a:off x="7419" y="2159"/>
              <a:ext cx="4109" cy="39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文本框 15"/>
            <p:cNvSpPr txBox="1"/>
            <p:nvPr userDrawn="1"/>
          </p:nvSpPr>
          <p:spPr>
            <a:xfrm>
              <a:off x="8780" y="1716"/>
              <a:ext cx="1388" cy="44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lstStyle/>
            <a:p>
              <a:r>
                <a:rPr lang="en-US" altLang="zh-CN" b="1"/>
                <a:t>A101</a:t>
              </a:r>
              <a:endParaRPr lang="zh-CN" altLang="en-US" b="1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66545" y="3858260"/>
            <a:ext cx="2381885" cy="2617470"/>
            <a:chOff x="2361" y="6076"/>
            <a:chExt cx="3751" cy="412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2419" t="9354" r="22817" b="1633"/>
            <a:stretch>
              <a:fillRect/>
            </a:stretch>
          </p:blipFill>
          <p:spPr>
            <a:xfrm>
              <a:off x="2361" y="6525"/>
              <a:ext cx="3751" cy="3673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 userDrawn="1"/>
          </p:nvSpPr>
          <p:spPr>
            <a:xfrm>
              <a:off x="3543" y="6076"/>
              <a:ext cx="1388" cy="44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lstStyle/>
            <a:p>
              <a:r>
                <a:rPr lang="en-US" altLang="zh-CN" b="1"/>
                <a:t>L148</a:t>
              </a:r>
              <a:endParaRPr lang="zh-CN" altLang="en-US" b="1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86325" y="3810635"/>
            <a:ext cx="2419350" cy="2654300"/>
            <a:chOff x="7617" y="6112"/>
            <a:chExt cx="3810" cy="418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3562" t="9130" r="22327" b="984"/>
            <a:stretch>
              <a:fillRect/>
            </a:stretch>
          </p:blipFill>
          <p:spPr>
            <a:xfrm>
              <a:off x="7617" y="6562"/>
              <a:ext cx="3811" cy="3731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8829" y="6112"/>
              <a:ext cx="1388" cy="44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lstStyle/>
            <a:p>
              <a:r>
                <a:rPr lang="en-US" altLang="zh-CN" b="1"/>
                <a:t>S173</a:t>
              </a:r>
              <a:endParaRPr lang="zh-CN" altLang="en-US" b="1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08950" y="3909060"/>
            <a:ext cx="2360930" cy="2439670"/>
            <a:chOff x="13195" y="6191"/>
            <a:chExt cx="3718" cy="384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6898" t="19972" r="23728" b="6182"/>
            <a:stretch>
              <a:fillRect/>
            </a:stretch>
          </p:blipFill>
          <p:spPr>
            <a:xfrm>
              <a:off x="13195" y="6772"/>
              <a:ext cx="3718" cy="3261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 userDrawn="1"/>
          </p:nvSpPr>
          <p:spPr>
            <a:xfrm>
              <a:off x="14360" y="6191"/>
              <a:ext cx="1388" cy="44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lstStyle/>
            <a:p>
              <a:r>
                <a:rPr lang="en-US" altLang="zh-CN" b="1"/>
                <a:t>Q176</a:t>
              </a:r>
              <a:endParaRPr lang="zh-CN" altLang="en-US" b="1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47685" y="1110615"/>
            <a:ext cx="2398395" cy="2613025"/>
            <a:chOff x="12830" y="1847"/>
            <a:chExt cx="3777" cy="4115"/>
          </a:xfrm>
        </p:grpSpPr>
        <p:sp>
          <p:nvSpPr>
            <p:cNvPr id="17" name="文本框 16"/>
            <p:cNvSpPr txBox="1"/>
            <p:nvPr userDrawn="1"/>
          </p:nvSpPr>
          <p:spPr>
            <a:xfrm>
              <a:off x="13913" y="1847"/>
              <a:ext cx="1388" cy="44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lstStyle/>
            <a:p>
              <a:r>
                <a:rPr lang="en-US" altLang="zh-CN" b="1"/>
                <a:t>Q143</a:t>
              </a:r>
              <a:endParaRPr lang="zh-CN" altLang="en-US" b="1"/>
            </a:p>
          </p:txBody>
        </p:sp>
        <p:pic>
          <p:nvPicPr>
            <p:cNvPr id="4" name="图片 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5070" t="15692" r="21149" b="8404"/>
            <a:stretch>
              <a:fillRect/>
            </a:stretch>
          </p:blipFill>
          <p:spPr>
            <a:xfrm>
              <a:off x="12830" y="2651"/>
              <a:ext cx="3777" cy="331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72720" y="173355"/>
            <a:ext cx="11858625" cy="421640"/>
            <a:chOff x="1860" y="289"/>
            <a:chExt cx="16260" cy="664"/>
          </a:xfrm>
        </p:grpSpPr>
        <p:sp>
          <p:nvSpPr>
            <p:cNvPr id="13" name="矩形: 圆角 8"/>
            <p:cNvSpPr/>
            <p:nvPr>
              <p:custDataLst>
                <p:tags r:id="rId9"/>
              </p:custDataLst>
            </p:nvPr>
          </p:nvSpPr>
          <p:spPr>
            <a:xfrm>
              <a:off x="1270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BEBEBE"/>
                  </a:solidFill>
                </a:rPr>
                <a:t>预测结果</a:t>
              </a:r>
              <a:endParaRPr lang="zh-CN" altLang="en-US" dirty="0">
                <a:solidFill>
                  <a:srgbClr val="BEBEBE"/>
                </a:solidFill>
              </a:endParaRPr>
            </a:p>
          </p:txBody>
        </p:sp>
        <p:sp>
          <p:nvSpPr>
            <p:cNvPr id="21" name="矩形: 圆角 1"/>
            <p:cNvSpPr/>
            <p:nvPr>
              <p:custDataLst>
                <p:tags r:id="rId10"/>
              </p:custDataLst>
            </p:nvPr>
          </p:nvSpPr>
          <p:spPr>
            <a:xfrm>
              <a:off x="1860" y="289"/>
              <a:ext cx="5420" cy="664"/>
            </a:xfrm>
            <a:prstGeom prst="rect">
              <a:avLst/>
            </a:prstGeom>
            <a:solidFill>
              <a:srgbClr val="003F88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ffectLst/>
                </a:rPr>
                <a:t>数据处理</a:t>
              </a:r>
              <a:endParaRPr lang="zh-CN" alt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2" name="矩形: 圆角 9"/>
            <p:cNvSpPr/>
            <p:nvPr>
              <p:custDataLst>
                <p:tags r:id="rId11"/>
              </p:custDataLst>
            </p:nvPr>
          </p:nvSpPr>
          <p:spPr>
            <a:xfrm>
              <a:off x="728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BEBEBE"/>
                  </a:solidFill>
                </a:rPr>
                <a:t>模型构建</a:t>
              </a:r>
              <a:endParaRPr lang="zh-CN" altLang="en-US" dirty="0">
                <a:solidFill>
                  <a:srgbClr val="BEBEBE"/>
                </a:solidFill>
              </a:endParaRPr>
            </a:p>
          </p:txBody>
        </p:sp>
      </p:grp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1123315" y="734060"/>
            <a:ext cx="2729548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003F88"/>
                </a:solidFill>
              </a:rPr>
              <a:t>位点突变丰度分析</a:t>
            </a:r>
            <a:endParaRPr lang="zh-CN" altLang="en-US" sz="2400" b="1" dirty="0">
              <a:solidFill>
                <a:srgbClr val="003F88"/>
              </a:solidFill>
            </a:endParaRPr>
          </a:p>
        </p:txBody>
      </p:sp>
      <p:sp>
        <p:nvSpPr>
          <p:cNvPr id="27" name="Freeform 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633095" y="695960"/>
            <a:ext cx="311150" cy="459740"/>
          </a:xfrm>
          <a:custGeom>
            <a:avLst/>
            <a:gdLst>
              <a:gd name="T0" fmla="*/ 189 w 316"/>
              <a:gd name="T1" fmla="*/ 16 h 467"/>
              <a:gd name="T2" fmla="*/ 225 w 316"/>
              <a:gd name="T3" fmla="*/ 7 h 467"/>
              <a:gd name="T4" fmla="*/ 300 w 316"/>
              <a:gd name="T5" fmla="*/ 52 h 467"/>
              <a:gd name="T6" fmla="*/ 309 w 316"/>
              <a:gd name="T7" fmla="*/ 89 h 467"/>
              <a:gd name="T8" fmla="*/ 298 w 316"/>
              <a:gd name="T9" fmla="*/ 105 h 467"/>
              <a:gd name="T10" fmla="*/ 179 w 316"/>
              <a:gd name="T11" fmla="*/ 33 h 467"/>
              <a:gd name="T12" fmla="*/ 189 w 316"/>
              <a:gd name="T13" fmla="*/ 16 h 467"/>
              <a:gd name="T14" fmla="*/ 164 w 316"/>
              <a:gd name="T15" fmla="*/ 58 h 467"/>
              <a:gd name="T16" fmla="*/ 147 w 316"/>
              <a:gd name="T17" fmla="*/ 85 h 467"/>
              <a:gd name="T18" fmla="*/ 266 w 316"/>
              <a:gd name="T19" fmla="*/ 157 h 467"/>
              <a:gd name="T20" fmla="*/ 283 w 316"/>
              <a:gd name="T21" fmla="*/ 130 h 467"/>
              <a:gd name="T22" fmla="*/ 164 w 316"/>
              <a:gd name="T23" fmla="*/ 58 h 467"/>
              <a:gd name="T24" fmla="*/ 2 w 316"/>
              <a:gd name="T25" fmla="*/ 446 h 467"/>
              <a:gd name="T26" fmla="*/ 13 w 316"/>
              <a:gd name="T27" fmla="*/ 354 h 467"/>
              <a:gd name="T28" fmla="*/ 90 w 316"/>
              <a:gd name="T29" fmla="*/ 401 h 467"/>
              <a:gd name="T30" fmla="*/ 13 w 316"/>
              <a:gd name="T31" fmla="*/ 453 h 467"/>
              <a:gd name="T32" fmla="*/ 2 w 316"/>
              <a:gd name="T33" fmla="*/ 446 h 467"/>
              <a:gd name="T34" fmla="*/ 20 w 316"/>
              <a:gd name="T35" fmla="*/ 296 h 467"/>
              <a:gd name="T36" fmla="*/ 133 w 316"/>
              <a:gd name="T37" fmla="*/ 109 h 467"/>
              <a:gd name="T38" fmla="*/ 172 w 316"/>
              <a:gd name="T39" fmla="*/ 133 h 467"/>
              <a:gd name="T40" fmla="*/ 59 w 316"/>
              <a:gd name="T41" fmla="*/ 320 h 467"/>
              <a:gd name="T42" fmla="*/ 20 w 316"/>
              <a:gd name="T43" fmla="*/ 296 h 467"/>
              <a:gd name="T44" fmla="*/ 99 w 316"/>
              <a:gd name="T45" fmla="*/ 344 h 467"/>
              <a:gd name="T46" fmla="*/ 212 w 316"/>
              <a:gd name="T47" fmla="*/ 158 h 467"/>
              <a:gd name="T48" fmla="*/ 252 w 316"/>
              <a:gd name="T49" fmla="*/ 182 h 467"/>
              <a:gd name="T50" fmla="*/ 139 w 316"/>
              <a:gd name="T51" fmla="*/ 368 h 467"/>
              <a:gd name="T52" fmla="*/ 99 w 316"/>
              <a:gd name="T53" fmla="*/ 344 h 467"/>
              <a:gd name="T54" fmla="*/ 95 w 316"/>
              <a:gd name="T55" fmla="*/ 446 h 467"/>
              <a:gd name="T56" fmla="*/ 301 w 316"/>
              <a:gd name="T57" fmla="*/ 446 h 467"/>
              <a:gd name="T58" fmla="*/ 311 w 316"/>
              <a:gd name="T59" fmla="*/ 456 h 467"/>
              <a:gd name="T60" fmla="*/ 301 w 316"/>
              <a:gd name="T61" fmla="*/ 467 h 467"/>
              <a:gd name="T62" fmla="*/ 95 w 316"/>
              <a:gd name="T63" fmla="*/ 467 h 467"/>
              <a:gd name="T64" fmla="*/ 84 w 316"/>
              <a:gd name="T65" fmla="*/ 456 h 467"/>
              <a:gd name="T66" fmla="*/ 95 w 316"/>
              <a:gd name="T67" fmla="*/ 446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6" h="467">
                <a:moveTo>
                  <a:pt x="189" y="16"/>
                </a:moveTo>
                <a:cubicBezTo>
                  <a:pt x="197" y="4"/>
                  <a:pt x="213" y="0"/>
                  <a:pt x="225" y="7"/>
                </a:cubicBezTo>
                <a:cubicBezTo>
                  <a:pt x="300" y="52"/>
                  <a:pt x="300" y="52"/>
                  <a:pt x="300" y="52"/>
                </a:cubicBezTo>
                <a:cubicBezTo>
                  <a:pt x="312" y="60"/>
                  <a:pt x="316" y="76"/>
                  <a:pt x="309" y="89"/>
                </a:cubicBezTo>
                <a:cubicBezTo>
                  <a:pt x="298" y="105"/>
                  <a:pt x="298" y="105"/>
                  <a:pt x="298" y="105"/>
                </a:cubicBezTo>
                <a:cubicBezTo>
                  <a:pt x="179" y="33"/>
                  <a:pt x="179" y="33"/>
                  <a:pt x="179" y="33"/>
                </a:cubicBezTo>
                <a:lnTo>
                  <a:pt x="189" y="16"/>
                </a:lnTo>
                <a:close/>
                <a:moveTo>
                  <a:pt x="164" y="58"/>
                </a:moveTo>
                <a:cubicBezTo>
                  <a:pt x="147" y="85"/>
                  <a:pt x="147" y="85"/>
                  <a:pt x="147" y="85"/>
                </a:cubicBezTo>
                <a:cubicBezTo>
                  <a:pt x="266" y="157"/>
                  <a:pt x="266" y="157"/>
                  <a:pt x="266" y="157"/>
                </a:cubicBezTo>
                <a:cubicBezTo>
                  <a:pt x="283" y="130"/>
                  <a:pt x="283" y="130"/>
                  <a:pt x="283" y="130"/>
                </a:cubicBezTo>
                <a:lnTo>
                  <a:pt x="164" y="58"/>
                </a:lnTo>
                <a:close/>
                <a:moveTo>
                  <a:pt x="2" y="446"/>
                </a:moveTo>
                <a:cubicBezTo>
                  <a:pt x="13" y="354"/>
                  <a:pt x="13" y="354"/>
                  <a:pt x="13" y="354"/>
                </a:cubicBezTo>
                <a:cubicBezTo>
                  <a:pt x="90" y="401"/>
                  <a:pt x="90" y="401"/>
                  <a:pt x="90" y="401"/>
                </a:cubicBezTo>
                <a:cubicBezTo>
                  <a:pt x="13" y="453"/>
                  <a:pt x="13" y="453"/>
                  <a:pt x="13" y="453"/>
                </a:cubicBezTo>
                <a:cubicBezTo>
                  <a:pt x="5" y="459"/>
                  <a:pt x="0" y="456"/>
                  <a:pt x="2" y="446"/>
                </a:cubicBezTo>
                <a:close/>
                <a:moveTo>
                  <a:pt x="20" y="296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72" y="133"/>
                  <a:pt x="172" y="133"/>
                  <a:pt x="172" y="133"/>
                </a:cubicBezTo>
                <a:cubicBezTo>
                  <a:pt x="59" y="320"/>
                  <a:pt x="59" y="320"/>
                  <a:pt x="59" y="320"/>
                </a:cubicBezTo>
                <a:lnTo>
                  <a:pt x="20" y="296"/>
                </a:lnTo>
                <a:close/>
                <a:moveTo>
                  <a:pt x="99" y="344"/>
                </a:moveTo>
                <a:cubicBezTo>
                  <a:pt x="212" y="158"/>
                  <a:pt x="212" y="158"/>
                  <a:pt x="212" y="158"/>
                </a:cubicBezTo>
                <a:cubicBezTo>
                  <a:pt x="252" y="182"/>
                  <a:pt x="252" y="182"/>
                  <a:pt x="252" y="182"/>
                </a:cubicBezTo>
                <a:cubicBezTo>
                  <a:pt x="139" y="368"/>
                  <a:pt x="139" y="368"/>
                  <a:pt x="139" y="368"/>
                </a:cubicBezTo>
                <a:lnTo>
                  <a:pt x="99" y="344"/>
                </a:lnTo>
                <a:close/>
                <a:moveTo>
                  <a:pt x="95" y="446"/>
                </a:moveTo>
                <a:cubicBezTo>
                  <a:pt x="301" y="446"/>
                  <a:pt x="301" y="446"/>
                  <a:pt x="301" y="446"/>
                </a:cubicBezTo>
                <a:cubicBezTo>
                  <a:pt x="307" y="446"/>
                  <a:pt x="311" y="450"/>
                  <a:pt x="311" y="456"/>
                </a:cubicBezTo>
                <a:cubicBezTo>
                  <a:pt x="311" y="462"/>
                  <a:pt x="307" y="467"/>
                  <a:pt x="301" y="467"/>
                </a:cubicBezTo>
                <a:cubicBezTo>
                  <a:pt x="95" y="467"/>
                  <a:pt x="95" y="467"/>
                  <a:pt x="95" y="467"/>
                </a:cubicBezTo>
                <a:cubicBezTo>
                  <a:pt x="89" y="467"/>
                  <a:pt x="84" y="462"/>
                  <a:pt x="84" y="456"/>
                </a:cubicBezTo>
                <a:cubicBezTo>
                  <a:pt x="84" y="450"/>
                  <a:pt x="89" y="446"/>
                  <a:pt x="95" y="446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123391" y="4656313"/>
          <a:ext cx="4975860" cy="1534160"/>
        </p:xfrm>
        <a:graphic>
          <a:graphicData uri="http://schemas.openxmlformats.org/drawingml/2006/table">
            <a:tbl>
              <a:tblPr/>
              <a:tblGrid>
                <a:gridCol w="1658620"/>
                <a:gridCol w="1658620"/>
                <a:gridCol w="1658620"/>
              </a:tblGrid>
              <a:tr h="3835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600" b="1" spc="-10">
                          <a:solidFill>
                            <a:schemeClr val="dk1"/>
                          </a:solidFill>
                          <a:effectLst/>
                        </a:rPr>
                        <a:t>101 </a:t>
                      </a:r>
                      <a:r>
                        <a:rPr lang="zh-CN" altLang="en-US" sz="1600" b="1" spc="-10">
                          <a:solidFill>
                            <a:schemeClr val="dk1"/>
                          </a:solidFill>
                          <a:effectLst/>
                        </a:rPr>
                        <a:t>位点</a:t>
                      </a:r>
                      <a:r>
                        <a:rPr lang="en-US" sz="1600" b="1" spc="-10">
                          <a:solidFill>
                            <a:schemeClr val="dk1"/>
                          </a:solidFill>
                          <a:effectLst/>
                        </a:rPr>
                        <a:t>突变</a:t>
                      </a:r>
                      <a:endParaRPr lang="en-US" sz="1600" b="1" spc="-1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1" spc="-10">
                          <a:solidFill>
                            <a:schemeClr val="dk1"/>
                          </a:solidFill>
                          <a:effectLst/>
                        </a:rPr>
                        <a:t>突变体个数</a:t>
                      </a:r>
                      <a:endParaRPr lang="zh-CN" altLang="en-US" sz="1600" b="1" spc="-1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600" b="1" spc="-10">
                          <a:solidFill>
                            <a:schemeClr val="dk1"/>
                          </a:solidFill>
                          <a:effectLst/>
                        </a:rPr>
                        <a:t>Label</a:t>
                      </a:r>
                      <a:r>
                        <a:rPr lang="en-US" sz="1600" b="1" spc="-10">
                          <a:solidFill>
                            <a:schemeClr val="dk1"/>
                          </a:solidFill>
                          <a:effectLst/>
                        </a:rPr>
                        <a:t>平均值</a:t>
                      </a:r>
                      <a:endParaRPr lang="en-US" sz="1600" b="1" spc="-1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effectLst/>
                        </a:rPr>
                        <a:t>A</a:t>
                      </a:r>
                      <a:endParaRPr lang="en-US" sz="16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600" dirty="0">
                          <a:solidFill>
                            <a:srgbClr val="0000FF"/>
                          </a:solidFill>
                          <a:effectLst/>
                        </a:rPr>
                        <a:t>818</a:t>
                      </a:r>
                      <a:endParaRPr lang="en-US" sz="1600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</a:rPr>
                        <a:t>1.6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altLang="zh-CN" sz="16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effectLst/>
                        </a:rPr>
                        <a:t>A 之外</a:t>
                      </a:r>
                      <a:r>
                        <a:rPr lang="zh-CN" altLang="en-US" sz="1600">
                          <a:solidFill>
                            <a:schemeClr val="dk1"/>
                          </a:solidFill>
                          <a:effectLst/>
                        </a:rPr>
                        <a:t>的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effectLst/>
                        </a:rPr>
                        <a:t>氨基酸</a:t>
                      </a:r>
                      <a:endParaRPr lang="en-US" sz="16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effectLst/>
                        </a:rPr>
                        <a:t>786</a:t>
                      </a:r>
                      <a:endParaRPr lang="en-US" sz="16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</a:rPr>
                        <a:t>0.3</a:t>
                      </a:r>
                      <a:r>
                        <a:rPr lang="en-US" altLang="zh-CN" sz="160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US" altLang="zh-CN" sz="160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effectLst/>
                        </a:rPr>
                        <a:t>合计</a:t>
                      </a:r>
                      <a:endParaRPr lang="en-US" sz="16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effectLst/>
                        </a:rPr>
                        <a:t>1604</a:t>
                      </a:r>
                      <a:endParaRPr lang="en-US" sz="160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矩形 19"/>
          <p:cNvSpPr/>
          <p:nvPr userDrawn="1"/>
        </p:nvSpPr>
        <p:spPr>
          <a:xfrm>
            <a:off x="7391400" y="2178685"/>
            <a:ext cx="3111500" cy="92456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3F88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spc="20">
                <a:solidFill>
                  <a:srgbClr val="003F88"/>
                </a:solidFill>
                <a:sym typeface="+mn-ea"/>
              </a:rPr>
              <a:t>101</a:t>
            </a:r>
            <a:r>
              <a:rPr lang="zh-CN" altLang="en-US" spc="20">
                <a:solidFill>
                  <a:srgbClr val="003F88"/>
                </a:solidFill>
                <a:sym typeface="+mn-ea"/>
              </a:rPr>
              <a:t>位点不突变时，</a:t>
            </a:r>
            <a:endParaRPr lang="zh-CN" altLang="en-US" spc="20">
              <a:solidFill>
                <a:srgbClr val="003F88"/>
              </a:solidFill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pc="20">
                <a:solidFill>
                  <a:srgbClr val="003F88"/>
                </a:solidFill>
                <a:sym typeface="+mn-ea"/>
              </a:rPr>
              <a:t>label</a:t>
            </a:r>
            <a:r>
              <a:rPr lang="zh-CN" altLang="en-US" spc="20">
                <a:solidFill>
                  <a:srgbClr val="003F88"/>
                </a:solidFill>
                <a:sym typeface="+mn-ea"/>
              </a:rPr>
              <a:t>值普遍较高</a:t>
            </a:r>
            <a:endParaRPr lang="zh-CN" altLang="en-US" spc="20" dirty="0">
              <a:solidFill>
                <a:srgbClr val="003F88"/>
              </a:solidFill>
              <a:sym typeface="+mn-ea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7391400" y="4049395"/>
            <a:ext cx="3111500" cy="151257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3F88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dirty="0">
                <a:solidFill>
                  <a:srgbClr val="003F88"/>
                </a:solidFill>
                <a:sym typeface="+mn-ea"/>
              </a:rPr>
              <a:t>突变位点：</a:t>
            </a:r>
            <a:r>
              <a:rPr lang="en-US" altLang="zh-CN" dirty="0">
                <a:solidFill>
                  <a:srgbClr val="003F88"/>
                </a:solidFill>
                <a:sym typeface="+mn-ea"/>
              </a:rPr>
              <a:t>5</a:t>
            </a:r>
            <a:r>
              <a:rPr lang="zh-CN" altLang="en-US" dirty="0">
                <a:solidFill>
                  <a:srgbClr val="003F88"/>
                </a:solidFill>
                <a:sym typeface="+mn-ea"/>
              </a:rPr>
              <a:t>个</a:t>
            </a:r>
            <a:endParaRPr lang="zh-CN" altLang="en-US" dirty="0">
              <a:solidFill>
                <a:srgbClr val="003F88"/>
              </a:solidFill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dirty="0">
                <a:solidFill>
                  <a:srgbClr val="003F88"/>
                </a:solidFill>
                <a:sym typeface="+mn-ea"/>
              </a:rPr>
              <a:t>不变位点：</a:t>
            </a:r>
            <a:r>
              <a:rPr lang="en-US" altLang="zh-CN" dirty="0">
                <a:solidFill>
                  <a:srgbClr val="003F88"/>
                </a:solidFill>
                <a:sym typeface="+mn-ea"/>
              </a:rPr>
              <a:t>1</a:t>
            </a:r>
            <a:r>
              <a:rPr lang="zh-CN" altLang="en-US" dirty="0">
                <a:solidFill>
                  <a:srgbClr val="003F88"/>
                </a:solidFill>
                <a:sym typeface="+mn-ea"/>
              </a:rPr>
              <a:t>个（</a:t>
            </a:r>
            <a:r>
              <a:rPr lang="en-US" altLang="zh-CN" dirty="0">
                <a:solidFill>
                  <a:srgbClr val="003F88"/>
                </a:solidFill>
                <a:sym typeface="+mn-ea"/>
              </a:rPr>
              <a:t>A101</a:t>
            </a:r>
            <a:r>
              <a:rPr lang="zh-CN" altLang="en-US" dirty="0">
                <a:solidFill>
                  <a:srgbClr val="003F88"/>
                </a:solidFill>
                <a:sym typeface="+mn-ea"/>
              </a:rPr>
              <a:t>）</a:t>
            </a:r>
            <a:endParaRPr lang="zh-CN" altLang="en-US" dirty="0">
              <a:solidFill>
                <a:srgbClr val="003F88"/>
              </a:solidFill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003F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目标数据量：</a:t>
            </a:r>
            <a:r>
              <a:rPr lang="en-US" altLang="zh-CN" sz="2000" b="1" dirty="0">
                <a:solidFill>
                  <a:srgbClr val="003F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</a:t>
            </a:r>
            <a:r>
              <a:rPr lang="en-US" altLang="zh-CN" sz="2000" b="1" baseline="30000" dirty="0">
                <a:solidFill>
                  <a:srgbClr val="003F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6</a:t>
            </a:r>
            <a:r>
              <a:rPr lang="en-US" altLang="zh-CN" sz="2000" b="1" dirty="0">
                <a:solidFill>
                  <a:srgbClr val="003F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→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</a:t>
            </a:r>
            <a:r>
              <a:rPr lang="en-US" altLang="zh-CN" sz="2000" b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5</a:t>
            </a:r>
            <a:endParaRPr lang="en-US" altLang="zh-CN" sz="2000" b="1" spc="20" baseline="30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808780" y="4212553"/>
            <a:ext cx="3460090" cy="41057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/>
              <a:t>表  </a:t>
            </a:r>
            <a:r>
              <a:rPr lang="en-US" altLang="zh-CN"/>
              <a:t>101</a:t>
            </a:r>
            <a:r>
              <a:rPr lang="zh-CN" altLang="en-US"/>
              <a:t>位点的突变体及其</a:t>
            </a:r>
            <a:r>
              <a:rPr lang="en-US" altLang="zh-CN"/>
              <a:t>label</a:t>
            </a:r>
            <a:r>
              <a:rPr lang="zh-CN" altLang="en-US"/>
              <a:t>值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3208655" y="595234"/>
            <a:ext cx="3434281" cy="3678490"/>
            <a:chOff x="7419" y="1733"/>
            <a:chExt cx="4109" cy="4401"/>
          </a:xfrm>
        </p:grpSpPr>
        <p:pic>
          <p:nvPicPr>
            <p:cNvPr id="101" name="图片 100"/>
            <p:cNvPicPr/>
            <p:nvPr>
              <p:custDataLst>
                <p:tags r:id="rId2"/>
              </p:custDataLst>
            </p:nvPr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4658" t="7862" r="24536" b="1356"/>
            <a:stretch>
              <a:fillRect/>
            </a:stretch>
          </p:blipFill>
          <p:spPr>
            <a:xfrm>
              <a:off x="7419" y="2182"/>
              <a:ext cx="4109" cy="39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文本框 15"/>
            <p:cNvSpPr txBox="1"/>
            <p:nvPr userDrawn="1">
              <p:custDataLst>
                <p:tags r:id="rId4"/>
              </p:custDataLst>
            </p:nvPr>
          </p:nvSpPr>
          <p:spPr>
            <a:xfrm>
              <a:off x="8911" y="1733"/>
              <a:ext cx="1388" cy="44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</p:spPr>
          <p:txBody>
            <a:bodyPr wrap="none" rtlCol="0">
              <a:noAutofit/>
            </a:bodyPr>
            <a:lstStyle/>
            <a:p>
              <a:r>
                <a:rPr lang="en-US" altLang="zh-CN" b="1"/>
                <a:t>A101</a:t>
              </a:r>
              <a:endParaRPr lang="zh-CN" altLang="en-US" b="1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8907488" y="1650237"/>
            <a:ext cx="1595134" cy="414056"/>
          </a:xfrm>
          <a:prstGeom prst="roundRect">
            <a:avLst/>
          </a:prstGeom>
          <a:solidFill>
            <a:srgbClr val="003F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分析特征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907488" y="3503964"/>
            <a:ext cx="1595134" cy="414056"/>
          </a:xfrm>
          <a:prstGeom prst="roundRect">
            <a:avLst/>
          </a:prstGeom>
          <a:solidFill>
            <a:srgbClr val="003F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缩减数据量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2720" y="173355"/>
            <a:ext cx="11858625" cy="421640"/>
            <a:chOff x="1860" y="289"/>
            <a:chExt cx="16260" cy="664"/>
          </a:xfrm>
        </p:grpSpPr>
        <p:sp>
          <p:nvSpPr>
            <p:cNvPr id="9" name="矩形: 圆角 8"/>
            <p:cNvSpPr/>
            <p:nvPr>
              <p:custDataLst>
                <p:tags r:id="rId5"/>
              </p:custDataLst>
            </p:nvPr>
          </p:nvSpPr>
          <p:spPr>
            <a:xfrm>
              <a:off x="1270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BEBEBE"/>
                  </a:solidFill>
                </a:rPr>
                <a:t>预测结果</a:t>
              </a:r>
              <a:endParaRPr lang="zh-CN" altLang="en-US" dirty="0">
                <a:solidFill>
                  <a:srgbClr val="BEBEBE"/>
                </a:solidFill>
              </a:endParaRPr>
            </a:p>
          </p:txBody>
        </p:sp>
        <p:sp>
          <p:nvSpPr>
            <p:cNvPr id="7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1860" y="289"/>
              <a:ext cx="5420" cy="664"/>
            </a:xfrm>
            <a:prstGeom prst="rect">
              <a:avLst/>
            </a:prstGeom>
            <a:solidFill>
              <a:srgbClr val="003F88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effectLst/>
                </a:rPr>
                <a:t>数据处理</a:t>
              </a:r>
              <a:endParaRPr lang="zh-CN" alt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" name="矩形: 圆角 9"/>
            <p:cNvSpPr/>
            <p:nvPr>
              <p:custDataLst>
                <p:tags r:id="rId7"/>
              </p:custDataLst>
            </p:nvPr>
          </p:nvSpPr>
          <p:spPr>
            <a:xfrm>
              <a:off x="728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BEBEBE"/>
                  </a:solidFill>
                </a:rPr>
                <a:t>模型构建</a:t>
              </a:r>
              <a:endParaRPr lang="zh-CN" altLang="en-US" dirty="0">
                <a:solidFill>
                  <a:srgbClr val="BEBEBE"/>
                </a:solidFill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123315" y="734060"/>
            <a:ext cx="253428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003F88"/>
                </a:solidFill>
              </a:rPr>
              <a:t>有效数据集确定</a:t>
            </a:r>
            <a:endParaRPr lang="zh-CN" altLang="en-US" sz="2400" b="1" dirty="0">
              <a:solidFill>
                <a:srgbClr val="003F88"/>
              </a:solidFill>
            </a:endParaRPr>
          </a:p>
        </p:txBody>
      </p:sp>
      <p:sp>
        <p:nvSpPr>
          <p:cNvPr id="13" name="Freeform 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633095" y="695960"/>
            <a:ext cx="311150" cy="459740"/>
          </a:xfrm>
          <a:custGeom>
            <a:avLst/>
            <a:gdLst>
              <a:gd name="T0" fmla="*/ 189 w 316"/>
              <a:gd name="T1" fmla="*/ 16 h 467"/>
              <a:gd name="T2" fmla="*/ 225 w 316"/>
              <a:gd name="T3" fmla="*/ 7 h 467"/>
              <a:gd name="T4" fmla="*/ 300 w 316"/>
              <a:gd name="T5" fmla="*/ 52 h 467"/>
              <a:gd name="T6" fmla="*/ 309 w 316"/>
              <a:gd name="T7" fmla="*/ 89 h 467"/>
              <a:gd name="T8" fmla="*/ 298 w 316"/>
              <a:gd name="T9" fmla="*/ 105 h 467"/>
              <a:gd name="T10" fmla="*/ 179 w 316"/>
              <a:gd name="T11" fmla="*/ 33 h 467"/>
              <a:gd name="T12" fmla="*/ 189 w 316"/>
              <a:gd name="T13" fmla="*/ 16 h 467"/>
              <a:gd name="T14" fmla="*/ 164 w 316"/>
              <a:gd name="T15" fmla="*/ 58 h 467"/>
              <a:gd name="T16" fmla="*/ 147 w 316"/>
              <a:gd name="T17" fmla="*/ 85 h 467"/>
              <a:gd name="T18" fmla="*/ 266 w 316"/>
              <a:gd name="T19" fmla="*/ 157 h 467"/>
              <a:gd name="T20" fmla="*/ 283 w 316"/>
              <a:gd name="T21" fmla="*/ 130 h 467"/>
              <a:gd name="T22" fmla="*/ 164 w 316"/>
              <a:gd name="T23" fmla="*/ 58 h 467"/>
              <a:gd name="T24" fmla="*/ 2 w 316"/>
              <a:gd name="T25" fmla="*/ 446 h 467"/>
              <a:gd name="T26" fmla="*/ 13 w 316"/>
              <a:gd name="T27" fmla="*/ 354 h 467"/>
              <a:gd name="T28" fmla="*/ 90 w 316"/>
              <a:gd name="T29" fmla="*/ 401 h 467"/>
              <a:gd name="T30" fmla="*/ 13 w 316"/>
              <a:gd name="T31" fmla="*/ 453 h 467"/>
              <a:gd name="T32" fmla="*/ 2 w 316"/>
              <a:gd name="T33" fmla="*/ 446 h 467"/>
              <a:gd name="T34" fmla="*/ 20 w 316"/>
              <a:gd name="T35" fmla="*/ 296 h 467"/>
              <a:gd name="T36" fmla="*/ 133 w 316"/>
              <a:gd name="T37" fmla="*/ 109 h 467"/>
              <a:gd name="T38" fmla="*/ 172 w 316"/>
              <a:gd name="T39" fmla="*/ 133 h 467"/>
              <a:gd name="T40" fmla="*/ 59 w 316"/>
              <a:gd name="T41" fmla="*/ 320 h 467"/>
              <a:gd name="T42" fmla="*/ 20 w 316"/>
              <a:gd name="T43" fmla="*/ 296 h 467"/>
              <a:gd name="T44" fmla="*/ 99 w 316"/>
              <a:gd name="T45" fmla="*/ 344 h 467"/>
              <a:gd name="T46" fmla="*/ 212 w 316"/>
              <a:gd name="T47" fmla="*/ 158 h 467"/>
              <a:gd name="T48" fmla="*/ 252 w 316"/>
              <a:gd name="T49" fmla="*/ 182 h 467"/>
              <a:gd name="T50" fmla="*/ 139 w 316"/>
              <a:gd name="T51" fmla="*/ 368 h 467"/>
              <a:gd name="T52" fmla="*/ 99 w 316"/>
              <a:gd name="T53" fmla="*/ 344 h 467"/>
              <a:gd name="T54" fmla="*/ 95 w 316"/>
              <a:gd name="T55" fmla="*/ 446 h 467"/>
              <a:gd name="T56" fmla="*/ 301 w 316"/>
              <a:gd name="T57" fmla="*/ 446 h 467"/>
              <a:gd name="T58" fmla="*/ 311 w 316"/>
              <a:gd name="T59" fmla="*/ 456 h 467"/>
              <a:gd name="T60" fmla="*/ 301 w 316"/>
              <a:gd name="T61" fmla="*/ 467 h 467"/>
              <a:gd name="T62" fmla="*/ 95 w 316"/>
              <a:gd name="T63" fmla="*/ 467 h 467"/>
              <a:gd name="T64" fmla="*/ 84 w 316"/>
              <a:gd name="T65" fmla="*/ 456 h 467"/>
              <a:gd name="T66" fmla="*/ 95 w 316"/>
              <a:gd name="T67" fmla="*/ 446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6" h="467">
                <a:moveTo>
                  <a:pt x="189" y="16"/>
                </a:moveTo>
                <a:cubicBezTo>
                  <a:pt x="197" y="4"/>
                  <a:pt x="213" y="0"/>
                  <a:pt x="225" y="7"/>
                </a:cubicBezTo>
                <a:cubicBezTo>
                  <a:pt x="300" y="52"/>
                  <a:pt x="300" y="52"/>
                  <a:pt x="300" y="52"/>
                </a:cubicBezTo>
                <a:cubicBezTo>
                  <a:pt x="312" y="60"/>
                  <a:pt x="316" y="76"/>
                  <a:pt x="309" y="89"/>
                </a:cubicBezTo>
                <a:cubicBezTo>
                  <a:pt x="298" y="105"/>
                  <a:pt x="298" y="105"/>
                  <a:pt x="298" y="105"/>
                </a:cubicBezTo>
                <a:cubicBezTo>
                  <a:pt x="179" y="33"/>
                  <a:pt x="179" y="33"/>
                  <a:pt x="179" y="33"/>
                </a:cubicBezTo>
                <a:lnTo>
                  <a:pt x="189" y="16"/>
                </a:lnTo>
                <a:close/>
                <a:moveTo>
                  <a:pt x="164" y="58"/>
                </a:moveTo>
                <a:cubicBezTo>
                  <a:pt x="147" y="85"/>
                  <a:pt x="147" y="85"/>
                  <a:pt x="147" y="85"/>
                </a:cubicBezTo>
                <a:cubicBezTo>
                  <a:pt x="266" y="157"/>
                  <a:pt x="266" y="157"/>
                  <a:pt x="266" y="157"/>
                </a:cubicBezTo>
                <a:cubicBezTo>
                  <a:pt x="283" y="130"/>
                  <a:pt x="283" y="130"/>
                  <a:pt x="283" y="130"/>
                </a:cubicBezTo>
                <a:lnTo>
                  <a:pt x="164" y="58"/>
                </a:lnTo>
                <a:close/>
                <a:moveTo>
                  <a:pt x="2" y="446"/>
                </a:moveTo>
                <a:cubicBezTo>
                  <a:pt x="13" y="354"/>
                  <a:pt x="13" y="354"/>
                  <a:pt x="13" y="354"/>
                </a:cubicBezTo>
                <a:cubicBezTo>
                  <a:pt x="90" y="401"/>
                  <a:pt x="90" y="401"/>
                  <a:pt x="90" y="401"/>
                </a:cubicBezTo>
                <a:cubicBezTo>
                  <a:pt x="13" y="453"/>
                  <a:pt x="13" y="453"/>
                  <a:pt x="13" y="453"/>
                </a:cubicBezTo>
                <a:cubicBezTo>
                  <a:pt x="5" y="459"/>
                  <a:pt x="0" y="456"/>
                  <a:pt x="2" y="446"/>
                </a:cubicBezTo>
                <a:close/>
                <a:moveTo>
                  <a:pt x="20" y="296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72" y="133"/>
                  <a:pt x="172" y="133"/>
                  <a:pt x="172" y="133"/>
                </a:cubicBezTo>
                <a:cubicBezTo>
                  <a:pt x="59" y="320"/>
                  <a:pt x="59" y="320"/>
                  <a:pt x="59" y="320"/>
                </a:cubicBezTo>
                <a:lnTo>
                  <a:pt x="20" y="296"/>
                </a:lnTo>
                <a:close/>
                <a:moveTo>
                  <a:pt x="99" y="344"/>
                </a:moveTo>
                <a:cubicBezTo>
                  <a:pt x="212" y="158"/>
                  <a:pt x="212" y="158"/>
                  <a:pt x="212" y="158"/>
                </a:cubicBezTo>
                <a:cubicBezTo>
                  <a:pt x="252" y="182"/>
                  <a:pt x="252" y="182"/>
                  <a:pt x="252" y="182"/>
                </a:cubicBezTo>
                <a:cubicBezTo>
                  <a:pt x="139" y="368"/>
                  <a:pt x="139" y="368"/>
                  <a:pt x="139" y="368"/>
                </a:cubicBezTo>
                <a:lnTo>
                  <a:pt x="99" y="344"/>
                </a:lnTo>
                <a:close/>
                <a:moveTo>
                  <a:pt x="95" y="446"/>
                </a:moveTo>
                <a:cubicBezTo>
                  <a:pt x="301" y="446"/>
                  <a:pt x="301" y="446"/>
                  <a:pt x="301" y="446"/>
                </a:cubicBezTo>
                <a:cubicBezTo>
                  <a:pt x="307" y="446"/>
                  <a:pt x="311" y="450"/>
                  <a:pt x="311" y="456"/>
                </a:cubicBezTo>
                <a:cubicBezTo>
                  <a:pt x="311" y="462"/>
                  <a:pt x="307" y="467"/>
                  <a:pt x="301" y="467"/>
                </a:cubicBezTo>
                <a:cubicBezTo>
                  <a:pt x="95" y="467"/>
                  <a:pt x="95" y="467"/>
                  <a:pt x="95" y="467"/>
                </a:cubicBezTo>
                <a:cubicBezTo>
                  <a:pt x="89" y="467"/>
                  <a:pt x="84" y="462"/>
                  <a:pt x="84" y="456"/>
                </a:cubicBezTo>
                <a:cubicBezTo>
                  <a:pt x="84" y="450"/>
                  <a:pt x="89" y="446"/>
                  <a:pt x="95" y="446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0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23315" y="762000"/>
            <a:ext cx="2126246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003F88"/>
                </a:solidFill>
              </a:rPr>
              <a:t>回归模型构建</a:t>
            </a:r>
            <a:endParaRPr lang="zh-CN" altLang="en-US" sz="2400" b="1" dirty="0">
              <a:solidFill>
                <a:srgbClr val="003F88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26415" y="762000"/>
            <a:ext cx="502285" cy="405130"/>
            <a:chOff x="1653093" y="4101379"/>
            <a:chExt cx="968375" cy="781050"/>
          </a:xfrm>
          <a:solidFill>
            <a:srgbClr val="003F88"/>
          </a:solidFill>
        </p:grpSpPr>
        <p:sp>
          <p:nvSpPr>
            <p:cNvPr id="74" name="Freeform 119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653093" y="4228379"/>
              <a:ext cx="649288" cy="654050"/>
            </a:xfrm>
            <a:custGeom>
              <a:avLst/>
              <a:gdLst>
                <a:gd name="T0" fmla="*/ 138 w 173"/>
                <a:gd name="T1" fmla="*/ 157 h 174"/>
                <a:gd name="T2" fmla="*/ 105 w 173"/>
                <a:gd name="T3" fmla="*/ 157 h 174"/>
                <a:gd name="T4" fmla="*/ 105 w 173"/>
                <a:gd name="T5" fmla="*/ 134 h 174"/>
                <a:gd name="T6" fmla="*/ 167 w 173"/>
                <a:gd name="T7" fmla="*/ 134 h 174"/>
                <a:gd name="T8" fmla="*/ 173 w 173"/>
                <a:gd name="T9" fmla="*/ 128 h 174"/>
                <a:gd name="T10" fmla="*/ 173 w 173"/>
                <a:gd name="T11" fmla="*/ 6 h 174"/>
                <a:gd name="T12" fmla="*/ 167 w 173"/>
                <a:gd name="T13" fmla="*/ 0 h 174"/>
                <a:gd name="T14" fmla="*/ 7 w 173"/>
                <a:gd name="T15" fmla="*/ 0 h 174"/>
                <a:gd name="T16" fmla="*/ 0 w 173"/>
                <a:gd name="T17" fmla="*/ 6 h 174"/>
                <a:gd name="T18" fmla="*/ 0 w 173"/>
                <a:gd name="T19" fmla="*/ 128 h 174"/>
                <a:gd name="T20" fmla="*/ 7 w 173"/>
                <a:gd name="T21" fmla="*/ 134 h 174"/>
                <a:gd name="T22" fmla="*/ 69 w 173"/>
                <a:gd name="T23" fmla="*/ 134 h 174"/>
                <a:gd name="T24" fmla="*/ 69 w 173"/>
                <a:gd name="T25" fmla="*/ 157 h 174"/>
                <a:gd name="T26" fmla="*/ 35 w 173"/>
                <a:gd name="T27" fmla="*/ 157 h 174"/>
                <a:gd name="T28" fmla="*/ 28 w 173"/>
                <a:gd name="T29" fmla="*/ 165 h 174"/>
                <a:gd name="T30" fmla="*/ 28 w 173"/>
                <a:gd name="T31" fmla="*/ 174 h 174"/>
                <a:gd name="T32" fmla="*/ 146 w 173"/>
                <a:gd name="T33" fmla="*/ 174 h 174"/>
                <a:gd name="T34" fmla="*/ 146 w 173"/>
                <a:gd name="T35" fmla="*/ 165 h 174"/>
                <a:gd name="T36" fmla="*/ 138 w 173"/>
                <a:gd name="T37" fmla="*/ 157 h 174"/>
                <a:gd name="T38" fmla="*/ 19 w 173"/>
                <a:gd name="T39" fmla="*/ 116 h 174"/>
                <a:gd name="T40" fmla="*/ 19 w 173"/>
                <a:gd name="T41" fmla="*/ 18 h 174"/>
                <a:gd name="T42" fmla="*/ 155 w 173"/>
                <a:gd name="T43" fmla="*/ 18 h 174"/>
                <a:gd name="T44" fmla="*/ 155 w 173"/>
                <a:gd name="T45" fmla="*/ 116 h 174"/>
                <a:gd name="T46" fmla="*/ 19 w 173"/>
                <a:gd name="T47" fmla="*/ 11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174">
                  <a:moveTo>
                    <a:pt x="138" y="157"/>
                  </a:moveTo>
                  <a:cubicBezTo>
                    <a:pt x="105" y="157"/>
                    <a:pt x="105" y="157"/>
                    <a:pt x="105" y="157"/>
                  </a:cubicBezTo>
                  <a:cubicBezTo>
                    <a:pt x="105" y="134"/>
                    <a:pt x="105" y="134"/>
                    <a:pt x="105" y="134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171" y="134"/>
                    <a:pt x="173" y="131"/>
                    <a:pt x="173" y="128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3" y="2"/>
                    <a:pt x="171" y="0"/>
                    <a:pt x="16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3" y="134"/>
                    <a:pt x="7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1" y="157"/>
                    <a:pt x="28" y="160"/>
                    <a:pt x="28" y="165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6" y="160"/>
                    <a:pt x="142" y="157"/>
                    <a:pt x="138" y="157"/>
                  </a:cubicBezTo>
                  <a:close/>
                  <a:moveTo>
                    <a:pt x="19" y="116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16"/>
                    <a:pt x="155" y="116"/>
                    <a:pt x="155" y="116"/>
                  </a:cubicBezTo>
                  <a:lnTo>
                    <a:pt x="19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5" name="Freeform 120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038855" y="4101379"/>
              <a:ext cx="582613" cy="777875"/>
            </a:xfrm>
            <a:custGeom>
              <a:avLst/>
              <a:gdLst>
                <a:gd name="T0" fmla="*/ 147 w 155"/>
                <a:gd name="T1" fmla="*/ 0 h 207"/>
                <a:gd name="T2" fmla="*/ 8 w 155"/>
                <a:gd name="T3" fmla="*/ 0 h 207"/>
                <a:gd name="T4" fmla="*/ 0 w 155"/>
                <a:gd name="T5" fmla="*/ 7 h 207"/>
                <a:gd name="T6" fmla="*/ 0 w 155"/>
                <a:gd name="T7" fmla="*/ 29 h 207"/>
                <a:gd name="T8" fmla="*/ 64 w 155"/>
                <a:gd name="T9" fmla="*/ 29 h 207"/>
                <a:gd name="T10" fmla="*/ 75 w 155"/>
                <a:gd name="T11" fmla="*/ 40 h 207"/>
                <a:gd name="T12" fmla="*/ 75 w 155"/>
                <a:gd name="T13" fmla="*/ 162 h 207"/>
                <a:gd name="T14" fmla="*/ 64 w 155"/>
                <a:gd name="T15" fmla="*/ 173 h 207"/>
                <a:gd name="T16" fmla="*/ 7 w 155"/>
                <a:gd name="T17" fmla="*/ 173 h 207"/>
                <a:gd name="T18" fmla="*/ 7 w 155"/>
                <a:gd name="T19" fmla="*/ 186 h 207"/>
                <a:gd name="T20" fmla="*/ 35 w 155"/>
                <a:gd name="T21" fmla="*/ 186 h 207"/>
                <a:gd name="T22" fmla="*/ 48 w 155"/>
                <a:gd name="T23" fmla="*/ 199 h 207"/>
                <a:gd name="T24" fmla="*/ 48 w 155"/>
                <a:gd name="T25" fmla="*/ 207 h 207"/>
                <a:gd name="T26" fmla="*/ 147 w 155"/>
                <a:gd name="T27" fmla="*/ 207 h 207"/>
                <a:gd name="T28" fmla="*/ 155 w 155"/>
                <a:gd name="T29" fmla="*/ 200 h 207"/>
                <a:gd name="T30" fmla="*/ 155 w 155"/>
                <a:gd name="T31" fmla="*/ 7 h 207"/>
                <a:gd name="T32" fmla="*/ 147 w 155"/>
                <a:gd name="T33" fmla="*/ 0 h 207"/>
                <a:gd name="T34" fmla="*/ 100 w 155"/>
                <a:gd name="T35" fmla="*/ 114 h 207"/>
                <a:gd name="T36" fmla="*/ 89 w 155"/>
                <a:gd name="T37" fmla="*/ 103 h 207"/>
                <a:gd name="T38" fmla="*/ 100 w 155"/>
                <a:gd name="T39" fmla="*/ 93 h 207"/>
                <a:gd name="T40" fmla="*/ 111 w 155"/>
                <a:gd name="T41" fmla="*/ 103 h 207"/>
                <a:gd name="T42" fmla="*/ 100 w 155"/>
                <a:gd name="T43" fmla="*/ 114 h 207"/>
                <a:gd name="T44" fmla="*/ 132 w 155"/>
                <a:gd name="T45" fmla="*/ 114 h 207"/>
                <a:gd name="T46" fmla="*/ 121 w 155"/>
                <a:gd name="T47" fmla="*/ 103 h 207"/>
                <a:gd name="T48" fmla="*/ 132 w 155"/>
                <a:gd name="T49" fmla="*/ 93 h 207"/>
                <a:gd name="T50" fmla="*/ 143 w 155"/>
                <a:gd name="T51" fmla="*/ 103 h 207"/>
                <a:gd name="T52" fmla="*/ 132 w 155"/>
                <a:gd name="T53" fmla="*/ 114 h 207"/>
                <a:gd name="T54" fmla="*/ 143 w 155"/>
                <a:gd name="T55" fmla="*/ 75 h 207"/>
                <a:gd name="T56" fmla="*/ 138 w 155"/>
                <a:gd name="T57" fmla="*/ 80 h 207"/>
                <a:gd name="T58" fmla="*/ 84 w 155"/>
                <a:gd name="T59" fmla="*/ 80 h 207"/>
                <a:gd name="T60" fmla="*/ 84 w 155"/>
                <a:gd name="T61" fmla="*/ 34 h 207"/>
                <a:gd name="T62" fmla="*/ 138 w 155"/>
                <a:gd name="T63" fmla="*/ 34 h 207"/>
                <a:gd name="T64" fmla="*/ 143 w 155"/>
                <a:gd name="T65" fmla="*/ 39 h 207"/>
                <a:gd name="T66" fmla="*/ 143 w 155"/>
                <a:gd name="T67" fmla="*/ 7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5" h="207">
                  <a:moveTo>
                    <a:pt x="14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0" y="29"/>
                    <a:pt x="75" y="34"/>
                    <a:pt x="75" y="40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168"/>
                    <a:pt x="70" y="173"/>
                    <a:pt x="64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42" y="186"/>
                    <a:pt x="48" y="192"/>
                    <a:pt x="48" y="199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51" y="207"/>
                    <a:pt x="155" y="204"/>
                    <a:pt x="155" y="200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5" y="3"/>
                    <a:pt x="151" y="0"/>
                    <a:pt x="147" y="0"/>
                  </a:cubicBezTo>
                  <a:close/>
                  <a:moveTo>
                    <a:pt x="100" y="114"/>
                  </a:moveTo>
                  <a:cubicBezTo>
                    <a:pt x="94" y="114"/>
                    <a:pt x="89" y="109"/>
                    <a:pt x="89" y="103"/>
                  </a:cubicBezTo>
                  <a:cubicBezTo>
                    <a:pt x="89" y="98"/>
                    <a:pt x="94" y="93"/>
                    <a:pt x="100" y="93"/>
                  </a:cubicBezTo>
                  <a:cubicBezTo>
                    <a:pt x="106" y="93"/>
                    <a:pt x="111" y="98"/>
                    <a:pt x="111" y="103"/>
                  </a:cubicBezTo>
                  <a:cubicBezTo>
                    <a:pt x="111" y="109"/>
                    <a:pt x="106" y="114"/>
                    <a:pt x="100" y="114"/>
                  </a:cubicBezTo>
                  <a:close/>
                  <a:moveTo>
                    <a:pt x="132" y="114"/>
                  </a:moveTo>
                  <a:cubicBezTo>
                    <a:pt x="126" y="114"/>
                    <a:pt x="121" y="109"/>
                    <a:pt x="121" y="103"/>
                  </a:cubicBezTo>
                  <a:cubicBezTo>
                    <a:pt x="121" y="98"/>
                    <a:pt x="126" y="93"/>
                    <a:pt x="132" y="93"/>
                  </a:cubicBezTo>
                  <a:cubicBezTo>
                    <a:pt x="138" y="93"/>
                    <a:pt x="143" y="98"/>
                    <a:pt x="143" y="103"/>
                  </a:cubicBezTo>
                  <a:cubicBezTo>
                    <a:pt x="143" y="109"/>
                    <a:pt x="138" y="114"/>
                    <a:pt x="132" y="114"/>
                  </a:cubicBezTo>
                  <a:close/>
                  <a:moveTo>
                    <a:pt x="143" y="75"/>
                  </a:moveTo>
                  <a:cubicBezTo>
                    <a:pt x="143" y="78"/>
                    <a:pt x="140" y="80"/>
                    <a:pt x="138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40" y="34"/>
                    <a:pt x="143" y="37"/>
                    <a:pt x="143" y="39"/>
                  </a:cubicBezTo>
                  <a:lnTo>
                    <a:pt x="143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206750" y="4654550"/>
            <a:ext cx="5135245" cy="1408430"/>
          </a:xfrm>
          <a:prstGeom prst="rect">
            <a:avLst/>
          </a:prstGeom>
          <a:noFill/>
          <a:ln w="12700">
            <a:solidFill>
              <a:srgbClr val="003F88"/>
            </a:solidFill>
          </a:ln>
        </p:spPr>
        <p:txBody>
          <a:bodyPr wrap="square">
            <a:noAutofit/>
          </a:bodyPr>
          <a:lstStyle/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003F88"/>
                </a:solidFill>
              </a:rPr>
              <a:t>预训练模型：esm1_t34_670M_UR100</a:t>
            </a:r>
            <a:endParaRPr lang="zh-CN" altLang="en-US" dirty="0">
              <a:solidFill>
                <a:srgbClr val="003F88"/>
              </a:solidFill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003F88"/>
                </a:solidFill>
                <a:sym typeface="+mn-ea"/>
              </a:rPr>
              <a:t>用所给数据集中的</a:t>
            </a:r>
            <a:r>
              <a:rPr lang="zh-CN" altLang="en-US" b="1" dirty="0">
                <a:solidFill>
                  <a:srgbClr val="003F88"/>
                </a:solidFill>
                <a:sym typeface="+mn-ea"/>
              </a:rPr>
              <a:t>A101</a:t>
            </a:r>
            <a:r>
              <a:rPr lang="zh-CN" altLang="en-US" dirty="0">
                <a:solidFill>
                  <a:srgbClr val="003F88"/>
                </a:solidFill>
                <a:sym typeface="+mn-ea"/>
              </a:rPr>
              <a:t>的</a:t>
            </a:r>
            <a:r>
              <a:rPr lang="zh-CN" altLang="en-US" b="1" dirty="0">
                <a:solidFill>
                  <a:srgbClr val="0000FF"/>
                </a:solidFill>
                <a:sym typeface="+mn-ea"/>
              </a:rPr>
              <a:t>818</a:t>
            </a:r>
            <a:r>
              <a:rPr lang="zh-CN" altLang="en-US" dirty="0">
                <a:solidFill>
                  <a:srgbClr val="003F88"/>
                </a:solidFill>
                <a:sym typeface="+mn-ea"/>
              </a:rPr>
              <a:t>条数据</a:t>
            </a:r>
            <a:endParaRPr lang="zh-CN" altLang="en-US" dirty="0">
              <a:solidFill>
                <a:srgbClr val="003F88"/>
              </a:solidFill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003F88"/>
                </a:solidFill>
                <a:sym typeface="+mn-ea"/>
              </a:rPr>
              <a:t>训练9个回归模型</a:t>
            </a:r>
            <a:endParaRPr lang="zh-CN" altLang="zh-CN" dirty="0">
              <a:solidFill>
                <a:srgbClr val="003F88"/>
              </a:solidFill>
            </a:endParaRPr>
          </a:p>
        </p:txBody>
      </p:sp>
      <p:pic>
        <p:nvPicPr>
          <p:cNvPr id="15" name="图片 14" descr="upload_post_object_v2_1009530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354" y="1544491"/>
            <a:ext cx="2460625" cy="1998345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407160" y="4011930"/>
            <a:ext cx="80962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 sz="1600" dirty="0"/>
              <a:t>突变体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3565525" y="4011930"/>
            <a:ext cx="1857375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 sz="1600" dirty="0"/>
              <a:t>预训练模型编码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6647815" y="4011930"/>
            <a:ext cx="1459230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 sz="1600" dirty="0"/>
              <a:t>训练回归模型</a:t>
            </a:r>
            <a:endParaRPr lang="zh-CN" altLang="en-US" sz="1600" dirty="0"/>
          </a:p>
        </p:txBody>
      </p:sp>
      <p:sp>
        <p:nvSpPr>
          <p:cNvPr id="9" name="文本框 8"/>
          <p:cNvSpPr txBox="1"/>
          <p:nvPr userDrawn="1">
            <p:custDataLst>
              <p:tags r:id="rId4"/>
            </p:custDataLst>
          </p:nvPr>
        </p:nvSpPr>
        <p:spPr>
          <a:xfrm>
            <a:off x="9888221" y="4011930"/>
            <a:ext cx="1069832" cy="3683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zh-CN" altLang="en-US" sz="1600" dirty="0"/>
              <a:t>预测结果</a:t>
            </a:r>
            <a:endParaRPr lang="zh-CN" altLang="en-US" sz="16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2907160" y="1368278"/>
            <a:ext cx="3060700" cy="2350770"/>
            <a:chOff x="6545" y="1976"/>
            <a:chExt cx="6912" cy="49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5" y="1976"/>
              <a:ext cx="6913" cy="4900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8183" y="2121"/>
              <a:ext cx="1326" cy="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6"/>
              </p:custDataLst>
            </p:nvPr>
          </p:nvSpPr>
          <p:spPr>
            <a:xfrm>
              <a:off x="10507" y="2121"/>
              <a:ext cx="1326" cy="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右箭头 23"/>
          <p:cNvSpPr/>
          <p:nvPr/>
        </p:nvSpPr>
        <p:spPr>
          <a:xfrm>
            <a:off x="2645410" y="2345913"/>
            <a:ext cx="395605" cy="22669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395085" y="1196193"/>
            <a:ext cx="1970405" cy="2694940"/>
            <a:chOff x="6617" y="1611"/>
            <a:chExt cx="4161" cy="5930"/>
          </a:xfrm>
        </p:grpSpPr>
        <p:sp>
          <p:nvSpPr>
            <p:cNvPr id="26" name="圆角矩形 25"/>
            <p:cNvSpPr/>
            <p:nvPr>
              <p:custDataLst>
                <p:tags r:id="rId7"/>
              </p:custDataLst>
            </p:nvPr>
          </p:nvSpPr>
          <p:spPr>
            <a:xfrm>
              <a:off x="6628" y="1611"/>
              <a:ext cx="4150" cy="6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>
                  <a:solidFill>
                    <a:srgbClr val="003F88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BayesianRidge</a:t>
              </a:r>
              <a:endParaRPr lang="en-US" altLang="en-US" sz="900" b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7" name="圆角矩形 26"/>
            <p:cNvSpPr/>
            <p:nvPr>
              <p:custDataLst>
                <p:tags r:id="rId8"/>
              </p:custDataLst>
            </p:nvPr>
          </p:nvSpPr>
          <p:spPr>
            <a:xfrm>
              <a:off x="6628" y="2270"/>
              <a:ext cx="4150" cy="6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buClrTx/>
                <a:buSzTx/>
                <a:buFontTx/>
              </a:pPr>
              <a:r>
                <a:rPr lang="en-US" sz="900" b="1">
                  <a:solidFill>
                    <a:srgbClr val="003F88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RandomForestRegressor</a:t>
              </a:r>
              <a:endParaRPr lang="en-US" altLang="en-US" sz="900" b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8" name="圆角矩形 27"/>
            <p:cNvSpPr/>
            <p:nvPr>
              <p:custDataLst>
                <p:tags r:id="rId9"/>
              </p:custDataLst>
            </p:nvPr>
          </p:nvSpPr>
          <p:spPr>
            <a:xfrm>
              <a:off x="6618" y="2929"/>
              <a:ext cx="4150" cy="6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>
                  <a:solidFill>
                    <a:srgbClr val="003F88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LassoLarsCV</a:t>
              </a:r>
              <a:endParaRPr lang="en-US" altLang="en-US" sz="900" b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圆角矩形 28"/>
            <p:cNvSpPr/>
            <p:nvPr>
              <p:custDataLst>
                <p:tags r:id="rId10"/>
              </p:custDataLst>
            </p:nvPr>
          </p:nvSpPr>
          <p:spPr>
            <a:xfrm>
              <a:off x="6617" y="3587"/>
              <a:ext cx="4151" cy="6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buClrTx/>
                <a:buSzTx/>
                <a:buFontTx/>
              </a:pPr>
              <a:r>
                <a:rPr lang="en-US" sz="900" b="1">
                  <a:solidFill>
                    <a:srgbClr val="003F88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GradientBoostingRegressor</a:t>
              </a:r>
              <a:endParaRPr lang="en-US" sz="900" b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11"/>
              </p:custDataLst>
            </p:nvPr>
          </p:nvSpPr>
          <p:spPr>
            <a:xfrm>
              <a:off x="6617" y="4247"/>
              <a:ext cx="4150" cy="6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buClrTx/>
                <a:buSzTx/>
                <a:buFontTx/>
              </a:pPr>
              <a:r>
                <a:rPr lang="en-US" sz="900" b="1" dirty="0">
                  <a:solidFill>
                    <a:srgbClr val="003F88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BaggingRegressor</a:t>
              </a:r>
              <a:endParaRPr lang="en-US" sz="900" b="1" dirty="0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12"/>
              </p:custDataLst>
            </p:nvPr>
          </p:nvSpPr>
          <p:spPr>
            <a:xfrm>
              <a:off x="6618" y="4904"/>
              <a:ext cx="4150" cy="6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buClrTx/>
                <a:buSzTx/>
                <a:buFontTx/>
              </a:pPr>
              <a:r>
                <a:rPr lang="en-US" sz="900" b="1">
                  <a:solidFill>
                    <a:srgbClr val="003F88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ElasticNet</a:t>
              </a:r>
              <a:endParaRPr lang="en-US" altLang="en-US" sz="900" b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圆角矩形 31"/>
            <p:cNvSpPr/>
            <p:nvPr>
              <p:custDataLst>
                <p:tags r:id="rId13"/>
              </p:custDataLst>
            </p:nvPr>
          </p:nvSpPr>
          <p:spPr>
            <a:xfrm>
              <a:off x="6617" y="5563"/>
              <a:ext cx="4150" cy="6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buClrTx/>
                <a:buSzTx/>
                <a:buFontTx/>
              </a:pPr>
              <a:r>
                <a:rPr lang="en-US" sz="900" b="1">
                  <a:solidFill>
                    <a:srgbClr val="003F88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LinearSVR</a:t>
              </a:r>
              <a:endParaRPr lang="en-US" sz="900" b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3" name="圆角矩形 32"/>
            <p:cNvSpPr/>
            <p:nvPr>
              <p:custDataLst>
                <p:tags r:id="rId14"/>
              </p:custDataLst>
            </p:nvPr>
          </p:nvSpPr>
          <p:spPr>
            <a:xfrm>
              <a:off x="6628" y="6221"/>
              <a:ext cx="4150" cy="6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buClrTx/>
                <a:buSzTx/>
                <a:buFontTx/>
              </a:pPr>
              <a:r>
                <a:rPr lang="en-US" sz="900" b="1">
                  <a:solidFill>
                    <a:srgbClr val="003F88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DecisionTreeRegressor</a:t>
              </a:r>
              <a:endParaRPr lang="en-US" sz="900" b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圆角矩形 33"/>
            <p:cNvSpPr/>
            <p:nvPr>
              <p:custDataLst>
                <p:tags r:id="rId15"/>
              </p:custDataLst>
            </p:nvPr>
          </p:nvSpPr>
          <p:spPr>
            <a:xfrm>
              <a:off x="6628" y="6883"/>
              <a:ext cx="4150" cy="6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>
                <a:buClrTx/>
                <a:buSzTx/>
                <a:buFontTx/>
              </a:pPr>
              <a:r>
                <a:rPr lang="en-US" sz="900" b="1">
                  <a:solidFill>
                    <a:srgbClr val="003F88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Linear</a:t>
              </a:r>
              <a:endParaRPr lang="en-US" sz="900" b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35" name="圆角矩形 34"/>
          <p:cNvSpPr/>
          <p:nvPr>
            <p:custDataLst>
              <p:tags r:id="rId16"/>
            </p:custDataLst>
          </p:nvPr>
        </p:nvSpPr>
        <p:spPr>
          <a:xfrm>
            <a:off x="1117645" y="1630216"/>
            <a:ext cx="1377315" cy="18268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rgbClr val="003F88"/>
                </a:solidFill>
                <a:sym typeface="+mn-ea"/>
              </a:rPr>
              <a:t>RAQLSQ</a:t>
            </a:r>
            <a:endParaRPr lang="zh-CN" altLang="en-US" sz="1600" b="1">
              <a:solidFill>
                <a:srgbClr val="003F88"/>
              </a:solidFill>
            </a:endParaRPr>
          </a:p>
          <a:p>
            <a:pPr algn="ctr"/>
            <a:r>
              <a:rPr lang="zh-CN" altLang="en-US" sz="1600" b="1">
                <a:solidFill>
                  <a:srgbClr val="003F88"/>
                </a:solidFill>
                <a:sym typeface="+mn-ea"/>
              </a:rPr>
              <a:t>AAQLSQ</a:t>
            </a:r>
            <a:endParaRPr lang="zh-CN" altLang="en-US" sz="1600" b="1">
              <a:solidFill>
                <a:srgbClr val="003F88"/>
              </a:solidFill>
            </a:endParaRPr>
          </a:p>
          <a:p>
            <a:pPr algn="ctr"/>
            <a:r>
              <a:rPr lang="zh-CN" altLang="en-US" sz="1600" b="1">
                <a:solidFill>
                  <a:srgbClr val="003F88"/>
                </a:solidFill>
                <a:sym typeface="+mn-ea"/>
              </a:rPr>
              <a:t>CAQLSQ</a:t>
            </a:r>
            <a:endParaRPr lang="zh-CN" altLang="en-US" sz="1600" b="1">
              <a:solidFill>
                <a:srgbClr val="003F88"/>
              </a:solidFill>
            </a:endParaRPr>
          </a:p>
          <a:p>
            <a:pPr algn="ctr"/>
            <a:r>
              <a:rPr lang="zh-CN" altLang="en-US" sz="1600" b="1">
                <a:solidFill>
                  <a:srgbClr val="003F88"/>
                </a:solidFill>
                <a:sym typeface="+mn-ea"/>
              </a:rPr>
              <a:t>DAQLSQ</a:t>
            </a:r>
            <a:endParaRPr lang="zh-CN" altLang="en-US" sz="1600" b="1">
              <a:solidFill>
                <a:srgbClr val="003F88"/>
              </a:solidFill>
            </a:endParaRPr>
          </a:p>
          <a:p>
            <a:pPr algn="ctr"/>
            <a:r>
              <a:rPr lang="zh-CN" altLang="en-US" sz="1600" b="1">
                <a:solidFill>
                  <a:srgbClr val="003F88"/>
                </a:solidFill>
                <a:sym typeface="+mn-ea"/>
              </a:rPr>
              <a:t>EAQLSQ</a:t>
            </a:r>
            <a:endParaRPr lang="zh-CN" altLang="en-US" sz="1600" b="1">
              <a:solidFill>
                <a:srgbClr val="003F88"/>
              </a:solidFill>
            </a:endParaRPr>
          </a:p>
          <a:p>
            <a:pPr algn="ctr"/>
            <a:r>
              <a:rPr lang="zh-CN" altLang="en-US" sz="1600" b="1">
                <a:solidFill>
                  <a:srgbClr val="003F88"/>
                </a:solidFill>
                <a:sym typeface="+mn-ea"/>
              </a:rPr>
              <a:t>FAQLSQ</a:t>
            </a:r>
            <a:endParaRPr lang="zh-CN" altLang="en-US" sz="1600" b="1">
              <a:solidFill>
                <a:srgbClr val="003F88"/>
              </a:solidFill>
            </a:endParaRPr>
          </a:p>
          <a:p>
            <a:pPr algn="ctr"/>
            <a:r>
              <a:rPr lang="en-US" altLang="zh-CN" sz="1600" b="1">
                <a:solidFill>
                  <a:srgbClr val="003F88"/>
                </a:solidFill>
                <a:sym typeface="+mn-ea"/>
              </a:rPr>
              <a:t>     ……</a:t>
            </a:r>
            <a:r>
              <a:rPr lang="zh-CN" altLang="en-US" sz="900" b="1">
                <a:solidFill>
                  <a:srgbClr val="003F88"/>
                </a:solidFill>
                <a:sym typeface="+mn-ea"/>
              </a:rPr>
              <a:t>	</a:t>
            </a:r>
            <a:endParaRPr lang="en-US" altLang="en-US" sz="900" b="1">
              <a:solidFill>
                <a:srgbClr val="003F88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右箭头 36"/>
          <p:cNvSpPr/>
          <p:nvPr>
            <p:custDataLst>
              <p:tags r:id="rId17"/>
            </p:custDataLst>
          </p:nvPr>
        </p:nvSpPr>
        <p:spPr>
          <a:xfrm>
            <a:off x="5835650" y="2345913"/>
            <a:ext cx="395605" cy="22669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>
            <p:custDataLst>
              <p:tags r:id="rId18"/>
            </p:custDataLst>
          </p:nvPr>
        </p:nvSpPr>
        <p:spPr>
          <a:xfrm>
            <a:off x="8502015" y="2364328"/>
            <a:ext cx="395605" cy="22669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72720" y="173355"/>
            <a:ext cx="11858625" cy="421640"/>
            <a:chOff x="1860" y="289"/>
            <a:chExt cx="16260" cy="664"/>
          </a:xfrm>
        </p:grpSpPr>
        <p:sp>
          <p:nvSpPr>
            <p:cNvPr id="4" name="矩形: 圆角 8"/>
            <p:cNvSpPr/>
            <p:nvPr>
              <p:custDataLst>
                <p:tags r:id="rId19"/>
              </p:custDataLst>
            </p:nvPr>
          </p:nvSpPr>
          <p:spPr>
            <a:xfrm>
              <a:off x="1270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BEBEBE"/>
                  </a:solidFill>
                </a:rPr>
                <a:t>预测结果</a:t>
              </a:r>
              <a:endParaRPr lang="zh-CN" altLang="en-US" dirty="0">
                <a:solidFill>
                  <a:srgbClr val="BEBEBE"/>
                </a:solidFill>
              </a:endParaRPr>
            </a:p>
          </p:txBody>
        </p:sp>
        <p:sp>
          <p:nvSpPr>
            <p:cNvPr id="5" name="矩形: 圆角 1"/>
            <p:cNvSpPr/>
            <p:nvPr>
              <p:custDataLst>
                <p:tags r:id="rId20"/>
              </p:custDataLst>
            </p:nvPr>
          </p:nvSpPr>
          <p:spPr>
            <a:xfrm>
              <a:off x="186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D0D0D0"/>
                  </a:solidFill>
                  <a:effectLst/>
                </a:rPr>
                <a:t>数据处理</a:t>
              </a:r>
              <a:endParaRPr lang="zh-CN" altLang="en-US" dirty="0">
                <a:solidFill>
                  <a:srgbClr val="D0D0D0"/>
                </a:solidFill>
                <a:effectLst/>
              </a:endParaRPr>
            </a:p>
          </p:txBody>
        </p:sp>
        <p:sp>
          <p:nvSpPr>
            <p:cNvPr id="6" name="矩形: 圆角 9"/>
            <p:cNvSpPr/>
            <p:nvPr>
              <p:custDataLst>
                <p:tags r:id="rId21"/>
              </p:custDataLst>
            </p:nvPr>
          </p:nvSpPr>
          <p:spPr>
            <a:xfrm>
              <a:off x="7280" y="289"/>
              <a:ext cx="5420" cy="664"/>
            </a:xfrm>
            <a:prstGeom prst="rect">
              <a:avLst/>
            </a:prstGeom>
            <a:solidFill>
              <a:srgbClr val="003F88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模型构建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982980" y="3808095"/>
            <a:ext cx="5654040" cy="1421765"/>
          </a:xfrm>
          <a:prstGeom prst="rect">
            <a:avLst/>
          </a:prstGeom>
          <a:noFill/>
          <a:ln w="12700">
            <a:solidFill>
              <a:srgbClr val="003F88"/>
            </a:solidFill>
          </a:ln>
        </p:spPr>
        <p:txBody>
          <a:bodyPr wrap="square">
            <a:noAutofit/>
          </a:bodyPr>
          <a:lstStyle>
            <a:defPPr>
              <a:defRPr lang="zh-CN"/>
            </a:defPPr>
            <a:lvl1pPr algn="ctr">
              <a:defRPr>
                <a:solidFill>
                  <a:srgbClr val="003F88"/>
                </a:solidFill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zh-CN" dirty="0"/>
              <a:t>使用</a:t>
            </a:r>
            <a:r>
              <a:rPr lang="en-US" altLang="zh-CN" dirty="0"/>
              <a:t>Mean square error </a:t>
            </a:r>
            <a:r>
              <a:rPr lang="zh-CN" altLang="en-US" dirty="0"/>
              <a:t>作为评价指标</a:t>
            </a:r>
            <a:r>
              <a:rPr lang="zh-CN" altLang="en-US" sz="1600" b="1" dirty="0"/>
              <a:t>（越小越好）</a:t>
            </a:r>
            <a:endParaRPr lang="zh-CN" altLang="en-US" dirty="0"/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/>
              <a:t>使用</a:t>
            </a:r>
            <a:r>
              <a:rPr lang="zh-CN" altLang="zh-CN" dirty="0"/>
              <a:t>10折交叉验证</a:t>
            </a:r>
            <a:r>
              <a:rPr lang="zh-CN" altLang="en-US" dirty="0"/>
              <a:t>的方式进行</a:t>
            </a:r>
            <a:r>
              <a:rPr lang="zh-CN" altLang="zh-CN" dirty="0"/>
              <a:t>评价</a:t>
            </a:r>
            <a:endParaRPr lang="zh-CN" altLang="zh-CN" dirty="0"/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zh-CN" dirty="0">
                <a:sym typeface="+mn-ea"/>
              </a:rPr>
              <a:t>选择</a:t>
            </a:r>
            <a:r>
              <a:rPr lang="zh-CN" altLang="en-US" dirty="0">
                <a:sym typeface="+mn-ea"/>
              </a:rPr>
              <a:t>测试集交叉验证</a:t>
            </a:r>
            <a:r>
              <a:rPr lang="zh-CN" altLang="zh-CN" dirty="0">
                <a:sym typeface="+mn-ea"/>
              </a:rPr>
              <a:t>效果</a:t>
            </a:r>
            <a:r>
              <a:rPr lang="zh-CN" altLang="zh-CN" b="1" dirty="0">
                <a:sym typeface="+mn-ea"/>
              </a:rPr>
              <a:t>最好</a:t>
            </a:r>
            <a:r>
              <a:rPr lang="zh-CN" altLang="zh-CN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个模型</a:t>
            </a:r>
            <a:endParaRPr lang="zh-CN" altLang="zh-CN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732472" y="1168442"/>
          <a:ext cx="4611370" cy="4700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3295"/>
                <a:gridCol w="1108075"/>
              </a:tblGrid>
              <a:tr h="46101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100" b="1" u="none" strike="noStrike" dirty="0">
                          <a:effectLst/>
                        </a:rPr>
                        <a:t>ModelName</a:t>
                      </a:r>
                      <a:endParaRPr lang="en-US" altLang="zh-CN" sz="1100" b="1" i="0" u="none" strike="noStrike" dirty="0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100" b="1" u="none" strike="noStrike" dirty="0">
                          <a:effectLst/>
                        </a:rPr>
                        <a:t>cvTestingError</a:t>
                      </a:r>
                      <a:endParaRPr lang="en-US" altLang="zh-CN" sz="1100" b="1" i="0" u="none" strike="noStrike" dirty="0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BayesianRidge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/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1.01 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T>
                    <a:lnB w="19050"/>
                    <a:solidFill>
                      <a:srgbClr val="FFFFFF"/>
                    </a:solidFill>
                  </a:tcPr>
                </a:tc>
              </a:tr>
              <a:tr h="47180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>
                          <a:effectLst/>
                          <a:sym typeface="+mn-ea"/>
                        </a:rPr>
                        <a:t>RandomForestRegressor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1.02 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LassoLarsCV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1.03 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GradientBoostingRegressor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1.06 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</a:tr>
              <a:tr h="47244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 dirty="0">
                          <a:effectLst/>
                        </a:rPr>
                        <a:t>BaggingRegressor</a:t>
                      </a:r>
                      <a:endParaRPr lang="en-US" sz="1200" b="1" i="0" u="none" strike="noStrike" dirty="0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1.09 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ElasticNet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1.32 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</a:tr>
              <a:tr h="47180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LinearSVR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1.56 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</a:tr>
              <a:tr h="471170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DecisionTreeRegressor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1.95 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/>
                    <a:solidFill>
                      <a:srgbClr val="FFFFFF"/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u="none" strike="noStrike">
                          <a:effectLst/>
                        </a:rPr>
                        <a:t>Linear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sz="1200" b="1" i="0" u="none" strike="noStrike">
                          <a:effectLst/>
                        </a:rPr>
                        <a:t>2.42</a:t>
                      </a:r>
                      <a:endParaRPr lang="en-US" sz="1200" b="1" i="0" u="none" strike="noStrike">
                        <a:effectLst/>
                      </a:endParaRPr>
                    </a:p>
                  </a:txBody>
                  <a:tcPr marL="4763" marR="4763" marT="4763" marB="0" anchor="ctr">
                    <a:lnL w="19050"/>
                    <a:lnR w="19050"/>
                    <a:lnT w="19050"/>
                    <a:lnB w="1905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miter lim="8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6769563" y="1704344"/>
            <a:ext cx="4537226" cy="12142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72720" y="173355"/>
            <a:ext cx="11858625" cy="421640"/>
            <a:chOff x="1860" y="289"/>
            <a:chExt cx="16260" cy="664"/>
          </a:xfrm>
        </p:grpSpPr>
        <p:sp>
          <p:nvSpPr>
            <p:cNvPr id="23" name="矩形: 圆角 8"/>
            <p:cNvSpPr/>
            <p:nvPr>
              <p:custDataLst>
                <p:tags r:id="rId4"/>
              </p:custDataLst>
            </p:nvPr>
          </p:nvSpPr>
          <p:spPr>
            <a:xfrm>
              <a:off x="1270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BEBEBE"/>
                  </a:solidFill>
                </a:rPr>
                <a:t>预测结果</a:t>
              </a:r>
              <a:endParaRPr lang="zh-CN" altLang="en-US" dirty="0">
                <a:solidFill>
                  <a:srgbClr val="BEBEBE"/>
                </a:solidFill>
              </a:endParaRPr>
            </a:p>
          </p:txBody>
        </p:sp>
        <p:sp>
          <p:nvSpPr>
            <p:cNvPr id="24" name="矩形: 圆角 1"/>
            <p:cNvSpPr/>
            <p:nvPr>
              <p:custDataLst>
                <p:tags r:id="rId5"/>
              </p:custDataLst>
            </p:nvPr>
          </p:nvSpPr>
          <p:spPr>
            <a:xfrm>
              <a:off x="186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D0D0D0"/>
                  </a:solidFill>
                  <a:effectLst/>
                </a:rPr>
                <a:t>数据处理</a:t>
              </a:r>
              <a:endParaRPr lang="zh-CN" altLang="en-US" dirty="0">
                <a:solidFill>
                  <a:srgbClr val="D0D0D0"/>
                </a:solidFill>
                <a:effectLst/>
              </a:endParaRPr>
            </a:p>
          </p:txBody>
        </p:sp>
        <p:sp>
          <p:nvSpPr>
            <p:cNvPr id="8" name="矩形: 圆角 9"/>
            <p:cNvSpPr/>
            <p:nvPr>
              <p:custDataLst>
                <p:tags r:id="rId6"/>
              </p:custDataLst>
            </p:nvPr>
          </p:nvSpPr>
          <p:spPr>
            <a:xfrm>
              <a:off x="7280" y="289"/>
              <a:ext cx="5420" cy="664"/>
            </a:xfrm>
            <a:prstGeom prst="rect">
              <a:avLst/>
            </a:prstGeom>
            <a:solidFill>
              <a:srgbClr val="003F88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模型构建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123315" y="762000"/>
            <a:ext cx="1750695" cy="461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>
                <a:solidFill>
                  <a:srgbClr val="003F88"/>
                </a:solidFill>
              </a:rPr>
              <a:t>模型评价</a:t>
            </a:r>
            <a:endParaRPr lang="zh-CN" altLang="en-US" sz="2400" b="1">
              <a:solidFill>
                <a:srgbClr val="003F88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6415" y="762000"/>
            <a:ext cx="502285" cy="405130"/>
            <a:chOff x="1653093" y="4101379"/>
            <a:chExt cx="968375" cy="781050"/>
          </a:xfrm>
          <a:solidFill>
            <a:srgbClr val="003F88"/>
          </a:solidFill>
        </p:grpSpPr>
        <p:sp>
          <p:nvSpPr>
            <p:cNvPr id="16" name="Freeform 119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653093" y="4228379"/>
              <a:ext cx="649288" cy="654050"/>
            </a:xfrm>
            <a:custGeom>
              <a:avLst/>
              <a:gdLst>
                <a:gd name="T0" fmla="*/ 138 w 173"/>
                <a:gd name="T1" fmla="*/ 157 h 174"/>
                <a:gd name="T2" fmla="*/ 105 w 173"/>
                <a:gd name="T3" fmla="*/ 157 h 174"/>
                <a:gd name="T4" fmla="*/ 105 w 173"/>
                <a:gd name="T5" fmla="*/ 134 h 174"/>
                <a:gd name="T6" fmla="*/ 167 w 173"/>
                <a:gd name="T7" fmla="*/ 134 h 174"/>
                <a:gd name="T8" fmla="*/ 173 w 173"/>
                <a:gd name="T9" fmla="*/ 128 h 174"/>
                <a:gd name="T10" fmla="*/ 173 w 173"/>
                <a:gd name="T11" fmla="*/ 6 h 174"/>
                <a:gd name="T12" fmla="*/ 167 w 173"/>
                <a:gd name="T13" fmla="*/ 0 h 174"/>
                <a:gd name="T14" fmla="*/ 7 w 173"/>
                <a:gd name="T15" fmla="*/ 0 h 174"/>
                <a:gd name="T16" fmla="*/ 0 w 173"/>
                <a:gd name="T17" fmla="*/ 6 h 174"/>
                <a:gd name="T18" fmla="*/ 0 w 173"/>
                <a:gd name="T19" fmla="*/ 128 h 174"/>
                <a:gd name="T20" fmla="*/ 7 w 173"/>
                <a:gd name="T21" fmla="*/ 134 h 174"/>
                <a:gd name="T22" fmla="*/ 69 w 173"/>
                <a:gd name="T23" fmla="*/ 134 h 174"/>
                <a:gd name="T24" fmla="*/ 69 w 173"/>
                <a:gd name="T25" fmla="*/ 157 h 174"/>
                <a:gd name="T26" fmla="*/ 35 w 173"/>
                <a:gd name="T27" fmla="*/ 157 h 174"/>
                <a:gd name="T28" fmla="*/ 28 w 173"/>
                <a:gd name="T29" fmla="*/ 165 h 174"/>
                <a:gd name="T30" fmla="*/ 28 w 173"/>
                <a:gd name="T31" fmla="*/ 174 h 174"/>
                <a:gd name="T32" fmla="*/ 146 w 173"/>
                <a:gd name="T33" fmla="*/ 174 h 174"/>
                <a:gd name="T34" fmla="*/ 146 w 173"/>
                <a:gd name="T35" fmla="*/ 165 h 174"/>
                <a:gd name="T36" fmla="*/ 138 w 173"/>
                <a:gd name="T37" fmla="*/ 157 h 174"/>
                <a:gd name="T38" fmla="*/ 19 w 173"/>
                <a:gd name="T39" fmla="*/ 116 h 174"/>
                <a:gd name="T40" fmla="*/ 19 w 173"/>
                <a:gd name="T41" fmla="*/ 18 h 174"/>
                <a:gd name="T42" fmla="*/ 155 w 173"/>
                <a:gd name="T43" fmla="*/ 18 h 174"/>
                <a:gd name="T44" fmla="*/ 155 w 173"/>
                <a:gd name="T45" fmla="*/ 116 h 174"/>
                <a:gd name="T46" fmla="*/ 19 w 173"/>
                <a:gd name="T47" fmla="*/ 11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174">
                  <a:moveTo>
                    <a:pt x="138" y="157"/>
                  </a:moveTo>
                  <a:cubicBezTo>
                    <a:pt x="105" y="157"/>
                    <a:pt x="105" y="157"/>
                    <a:pt x="105" y="157"/>
                  </a:cubicBezTo>
                  <a:cubicBezTo>
                    <a:pt x="105" y="134"/>
                    <a:pt x="105" y="134"/>
                    <a:pt x="105" y="134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171" y="134"/>
                    <a:pt x="173" y="131"/>
                    <a:pt x="173" y="128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3" y="2"/>
                    <a:pt x="171" y="0"/>
                    <a:pt x="16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3" y="134"/>
                    <a:pt x="7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1" y="157"/>
                    <a:pt x="28" y="160"/>
                    <a:pt x="28" y="165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6" y="160"/>
                    <a:pt x="142" y="157"/>
                    <a:pt x="138" y="157"/>
                  </a:cubicBezTo>
                  <a:close/>
                  <a:moveTo>
                    <a:pt x="19" y="116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16"/>
                    <a:pt x="155" y="116"/>
                    <a:pt x="155" y="116"/>
                  </a:cubicBezTo>
                  <a:lnTo>
                    <a:pt x="19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120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038855" y="4101379"/>
              <a:ext cx="582613" cy="777875"/>
            </a:xfrm>
            <a:custGeom>
              <a:avLst/>
              <a:gdLst>
                <a:gd name="T0" fmla="*/ 147 w 155"/>
                <a:gd name="T1" fmla="*/ 0 h 207"/>
                <a:gd name="T2" fmla="*/ 8 w 155"/>
                <a:gd name="T3" fmla="*/ 0 h 207"/>
                <a:gd name="T4" fmla="*/ 0 w 155"/>
                <a:gd name="T5" fmla="*/ 7 h 207"/>
                <a:gd name="T6" fmla="*/ 0 w 155"/>
                <a:gd name="T7" fmla="*/ 29 h 207"/>
                <a:gd name="T8" fmla="*/ 64 w 155"/>
                <a:gd name="T9" fmla="*/ 29 h 207"/>
                <a:gd name="T10" fmla="*/ 75 w 155"/>
                <a:gd name="T11" fmla="*/ 40 h 207"/>
                <a:gd name="T12" fmla="*/ 75 w 155"/>
                <a:gd name="T13" fmla="*/ 162 h 207"/>
                <a:gd name="T14" fmla="*/ 64 w 155"/>
                <a:gd name="T15" fmla="*/ 173 h 207"/>
                <a:gd name="T16" fmla="*/ 7 w 155"/>
                <a:gd name="T17" fmla="*/ 173 h 207"/>
                <a:gd name="T18" fmla="*/ 7 w 155"/>
                <a:gd name="T19" fmla="*/ 186 h 207"/>
                <a:gd name="T20" fmla="*/ 35 w 155"/>
                <a:gd name="T21" fmla="*/ 186 h 207"/>
                <a:gd name="T22" fmla="*/ 48 w 155"/>
                <a:gd name="T23" fmla="*/ 199 h 207"/>
                <a:gd name="T24" fmla="*/ 48 w 155"/>
                <a:gd name="T25" fmla="*/ 207 h 207"/>
                <a:gd name="T26" fmla="*/ 147 w 155"/>
                <a:gd name="T27" fmla="*/ 207 h 207"/>
                <a:gd name="T28" fmla="*/ 155 w 155"/>
                <a:gd name="T29" fmla="*/ 200 h 207"/>
                <a:gd name="T30" fmla="*/ 155 w 155"/>
                <a:gd name="T31" fmla="*/ 7 h 207"/>
                <a:gd name="T32" fmla="*/ 147 w 155"/>
                <a:gd name="T33" fmla="*/ 0 h 207"/>
                <a:gd name="T34" fmla="*/ 100 w 155"/>
                <a:gd name="T35" fmla="*/ 114 h 207"/>
                <a:gd name="T36" fmla="*/ 89 w 155"/>
                <a:gd name="T37" fmla="*/ 103 h 207"/>
                <a:gd name="T38" fmla="*/ 100 w 155"/>
                <a:gd name="T39" fmla="*/ 93 h 207"/>
                <a:gd name="T40" fmla="*/ 111 w 155"/>
                <a:gd name="T41" fmla="*/ 103 h 207"/>
                <a:gd name="T42" fmla="*/ 100 w 155"/>
                <a:gd name="T43" fmla="*/ 114 h 207"/>
                <a:gd name="T44" fmla="*/ 132 w 155"/>
                <a:gd name="T45" fmla="*/ 114 h 207"/>
                <a:gd name="T46" fmla="*/ 121 w 155"/>
                <a:gd name="T47" fmla="*/ 103 h 207"/>
                <a:gd name="T48" fmla="*/ 132 w 155"/>
                <a:gd name="T49" fmla="*/ 93 h 207"/>
                <a:gd name="T50" fmla="*/ 143 w 155"/>
                <a:gd name="T51" fmla="*/ 103 h 207"/>
                <a:gd name="T52" fmla="*/ 132 w 155"/>
                <a:gd name="T53" fmla="*/ 114 h 207"/>
                <a:gd name="T54" fmla="*/ 143 w 155"/>
                <a:gd name="T55" fmla="*/ 75 h 207"/>
                <a:gd name="T56" fmla="*/ 138 w 155"/>
                <a:gd name="T57" fmla="*/ 80 h 207"/>
                <a:gd name="T58" fmla="*/ 84 w 155"/>
                <a:gd name="T59" fmla="*/ 80 h 207"/>
                <a:gd name="T60" fmla="*/ 84 w 155"/>
                <a:gd name="T61" fmla="*/ 34 h 207"/>
                <a:gd name="T62" fmla="*/ 138 w 155"/>
                <a:gd name="T63" fmla="*/ 34 h 207"/>
                <a:gd name="T64" fmla="*/ 143 w 155"/>
                <a:gd name="T65" fmla="*/ 39 h 207"/>
                <a:gd name="T66" fmla="*/ 143 w 155"/>
                <a:gd name="T67" fmla="*/ 7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5" h="207">
                  <a:moveTo>
                    <a:pt x="14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0" y="29"/>
                    <a:pt x="75" y="34"/>
                    <a:pt x="75" y="40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168"/>
                    <a:pt x="70" y="173"/>
                    <a:pt x="64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42" y="186"/>
                    <a:pt x="48" y="192"/>
                    <a:pt x="48" y="199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51" y="207"/>
                    <a:pt x="155" y="204"/>
                    <a:pt x="155" y="200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5" y="3"/>
                    <a:pt x="151" y="0"/>
                    <a:pt x="147" y="0"/>
                  </a:cubicBezTo>
                  <a:close/>
                  <a:moveTo>
                    <a:pt x="100" y="114"/>
                  </a:moveTo>
                  <a:cubicBezTo>
                    <a:pt x="94" y="114"/>
                    <a:pt x="89" y="109"/>
                    <a:pt x="89" y="103"/>
                  </a:cubicBezTo>
                  <a:cubicBezTo>
                    <a:pt x="89" y="98"/>
                    <a:pt x="94" y="93"/>
                    <a:pt x="100" y="93"/>
                  </a:cubicBezTo>
                  <a:cubicBezTo>
                    <a:pt x="106" y="93"/>
                    <a:pt x="111" y="98"/>
                    <a:pt x="111" y="103"/>
                  </a:cubicBezTo>
                  <a:cubicBezTo>
                    <a:pt x="111" y="109"/>
                    <a:pt x="106" y="114"/>
                    <a:pt x="100" y="114"/>
                  </a:cubicBezTo>
                  <a:close/>
                  <a:moveTo>
                    <a:pt x="132" y="114"/>
                  </a:moveTo>
                  <a:cubicBezTo>
                    <a:pt x="126" y="114"/>
                    <a:pt x="121" y="109"/>
                    <a:pt x="121" y="103"/>
                  </a:cubicBezTo>
                  <a:cubicBezTo>
                    <a:pt x="121" y="98"/>
                    <a:pt x="126" y="93"/>
                    <a:pt x="132" y="93"/>
                  </a:cubicBezTo>
                  <a:cubicBezTo>
                    <a:pt x="138" y="93"/>
                    <a:pt x="143" y="98"/>
                    <a:pt x="143" y="103"/>
                  </a:cubicBezTo>
                  <a:cubicBezTo>
                    <a:pt x="143" y="109"/>
                    <a:pt x="138" y="114"/>
                    <a:pt x="132" y="114"/>
                  </a:cubicBezTo>
                  <a:close/>
                  <a:moveTo>
                    <a:pt x="143" y="75"/>
                  </a:moveTo>
                  <a:cubicBezTo>
                    <a:pt x="143" y="78"/>
                    <a:pt x="140" y="80"/>
                    <a:pt x="138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40" y="34"/>
                    <a:pt x="143" y="37"/>
                    <a:pt x="143" y="39"/>
                  </a:cubicBezTo>
                  <a:lnTo>
                    <a:pt x="143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10"/>
            </p:custDataLst>
          </p:nvPr>
        </p:nvSpPr>
        <p:spPr>
          <a:xfrm>
            <a:off x="7349790" y="716243"/>
            <a:ext cx="3460090" cy="41057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zh-CN" altLang="en-US"/>
              <a:t>表  </a:t>
            </a:r>
            <a:r>
              <a:rPr lang="en-US"/>
              <a:t>9</a:t>
            </a:r>
            <a:r>
              <a:rPr lang="zh-CN" altLang="en-US"/>
              <a:t>种回归模型及其评价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88950" y="734695"/>
            <a:ext cx="588010" cy="400685"/>
            <a:chOff x="4529" y="4868"/>
            <a:chExt cx="1066" cy="726"/>
          </a:xfrm>
        </p:grpSpPr>
        <p:sp>
          <p:nvSpPr>
            <p:cNvPr id="163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529" y="4868"/>
              <a:ext cx="1067" cy="726"/>
            </a:xfrm>
            <a:custGeom>
              <a:avLst/>
              <a:gdLst>
                <a:gd name="T0" fmla="*/ 627 w 631"/>
                <a:gd name="T1" fmla="*/ 44 h 429"/>
                <a:gd name="T2" fmla="*/ 469 w 631"/>
                <a:gd name="T3" fmla="*/ 0 h 429"/>
                <a:gd name="T4" fmla="*/ 315 w 631"/>
                <a:gd name="T5" fmla="*/ 41 h 429"/>
                <a:gd name="T6" fmla="*/ 168 w 631"/>
                <a:gd name="T7" fmla="*/ 0 h 429"/>
                <a:gd name="T8" fmla="*/ 3 w 631"/>
                <a:gd name="T9" fmla="*/ 44 h 429"/>
                <a:gd name="T10" fmla="*/ 0 w 631"/>
                <a:gd name="T11" fmla="*/ 52 h 429"/>
                <a:gd name="T12" fmla="*/ 0 w 631"/>
                <a:gd name="T13" fmla="*/ 412 h 429"/>
                <a:gd name="T14" fmla="*/ 23 w 631"/>
                <a:gd name="T15" fmla="*/ 429 h 429"/>
                <a:gd name="T16" fmla="*/ 313 w 631"/>
                <a:gd name="T17" fmla="*/ 429 h 429"/>
                <a:gd name="T18" fmla="*/ 608 w 631"/>
                <a:gd name="T19" fmla="*/ 429 h 429"/>
                <a:gd name="T20" fmla="*/ 631 w 631"/>
                <a:gd name="T21" fmla="*/ 413 h 429"/>
                <a:gd name="T22" fmla="*/ 631 w 631"/>
                <a:gd name="T23" fmla="*/ 52 h 429"/>
                <a:gd name="T24" fmla="*/ 627 w 631"/>
                <a:gd name="T25" fmla="*/ 44 h 429"/>
                <a:gd name="T26" fmla="*/ 304 w 631"/>
                <a:gd name="T27" fmla="*/ 60 h 429"/>
                <a:gd name="T28" fmla="*/ 304 w 631"/>
                <a:gd name="T29" fmla="*/ 393 h 429"/>
                <a:gd name="T30" fmla="*/ 167 w 631"/>
                <a:gd name="T31" fmla="*/ 355 h 429"/>
                <a:gd name="T32" fmla="*/ 40 w 631"/>
                <a:gd name="T33" fmla="*/ 380 h 429"/>
                <a:gd name="T34" fmla="*/ 40 w 631"/>
                <a:gd name="T35" fmla="*/ 46 h 429"/>
                <a:gd name="T36" fmla="*/ 169 w 631"/>
                <a:gd name="T37" fmla="*/ 21 h 429"/>
                <a:gd name="T38" fmla="*/ 304 w 631"/>
                <a:gd name="T39" fmla="*/ 60 h 429"/>
                <a:gd name="T40" fmla="*/ 590 w 631"/>
                <a:gd name="T41" fmla="*/ 45 h 429"/>
                <a:gd name="T42" fmla="*/ 590 w 631"/>
                <a:gd name="T43" fmla="*/ 381 h 429"/>
                <a:gd name="T44" fmla="*/ 462 w 631"/>
                <a:gd name="T45" fmla="*/ 359 h 429"/>
                <a:gd name="T46" fmla="*/ 323 w 631"/>
                <a:gd name="T47" fmla="*/ 394 h 429"/>
                <a:gd name="T48" fmla="*/ 323 w 631"/>
                <a:gd name="T49" fmla="*/ 61 h 429"/>
                <a:gd name="T50" fmla="*/ 469 w 631"/>
                <a:gd name="T51" fmla="*/ 21 h 429"/>
                <a:gd name="T52" fmla="*/ 590 w 631"/>
                <a:gd name="T53" fmla="*/ 4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1" h="429">
                  <a:moveTo>
                    <a:pt x="627" y="44"/>
                  </a:moveTo>
                  <a:cubicBezTo>
                    <a:pt x="593" y="16"/>
                    <a:pt x="534" y="0"/>
                    <a:pt x="469" y="0"/>
                  </a:cubicBezTo>
                  <a:cubicBezTo>
                    <a:pt x="407" y="0"/>
                    <a:pt x="350" y="15"/>
                    <a:pt x="315" y="41"/>
                  </a:cubicBezTo>
                  <a:cubicBezTo>
                    <a:pt x="288" y="15"/>
                    <a:pt x="234" y="0"/>
                    <a:pt x="168" y="0"/>
                  </a:cubicBezTo>
                  <a:cubicBezTo>
                    <a:pt x="100" y="0"/>
                    <a:pt x="37" y="17"/>
                    <a:pt x="3" y="44"/>
                  </a:cubicBezTo>
                  <a:cubicBezTo>
                    <a:pt x="1" y="46"/>
                    <a:pt x="0" y="49"/>
                    <a:pt x="0" y="5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19"/>
                    <a:pt x="9" y="429"/>
                    <a:pt x="23" y="429"/>
                  </a:cubicBezTo>
                  <a:cubicBezTo>
                    <a:pt x="313" y="429"/>
                    <a:pt x="313" y="429"/>
                    <a:pt x="313" y="429"/>
                  </a:cubicBezTo>
                  <a:cubicBezTo>
                    <a:pt x="314" y="429"/>
                    <a:pt x="608" y="429"/>
                    <a:pt x="608" y="429"/>
                  </a:cubicBezTo>
                  <a:cubicBezTo>
                    <a:pt x="618" y="429"/>
                    <a:pt x="631" y="424"/>
                    <a:pt x="631" y="413"/>
                  </a:cubicBezTo>
                  <a:cubicBezTo>
                    <a:pt x="631" y="52"/>
                    <a:pt x="631" y="52"/>
                    <a:pt x="631" y="52"/>
                  </a:cubicBezTo>
                  <a:cubicBezTo>
                    <a:pt x="631" y="49"/>
                    <a:pt x="630" y="46"/>
                    <a:pt x="627" y="44"/>
                  </a:cubicBezTo>
                  <a:close/>
                  <a:moveTo>
                    <a:pt x="304" y="60"/>
                  </a:moveTo>
                  <a:cubicBezTo>
                    <a:pt x="304" y="66"/>
                    <a:pt x="304" y="393"/>
                    <a:pt x="304" y="393"/>
                  </a:cubicBezTo>
                  <a:cubicBezTo>
                    <a:pt x="275" y="369"/>
                    <a:pt x="227" y="355"/>
                    <a:pt x="167" y="355"/>
                  </a:cubicBezTo>
                  <a:cubicBezTo>
                    <a:pt x="120" y="355"/>
                    <a:pt x="75" y="364"/>
                    <a:pt x="40" y="38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85" y="21"/>
                    <a:pt x="169" y="21"/>
                  </a:cubicBezTo>
                  <a:cubicBezTo>
                    <a:pt x="266" y="21"/>
                    <a:pt x="304" y="58"/>
                    <a:pt x="304" y="60"/>
                  </a:cubicBezTo>
                  <a:close/>
                  <a:moveTo>
                    <a:pt x="590" y="45"/>
                  </a:moveTo>
                  <a:cubicBezTo>
                    <a:pt x="590" y="381"/>
                    <a:pt x="590" y="381"/>
                    <a:pt x="590" y="381"/>
                  </a:cubicBezTo>
                  <a:cubicBezTo>
                    <a:pt x="554" y="366"/>
                    <a:pt x="505" y="359"/>
                    <a:pt x="462" y="359"/>
                  </a:cubicBezTo>
                  <a:cubicBezTo>
                    <a:pt x="401" y="359"/>
                    <a:pt x="352" y="371"/>
                    <a:pt x="323" y="39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68" y="21"/>
                    <a:pt x="469" y="21"/>
                  </a:cubicBezTo>
                  <a:cubicBezTo>
                    <a:pt x="547" y="21"/>
                    <a:pt x="590" y="45"/>
                    <a:pt x="590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79" name="Freeform 24"/>
            <p:cNvSpPr/>
            <p:nvPr>
              <p:custDataLst>
                <p:tags r:id="rId2"/>
              </p:custDataLst>
            </p:nvPr>
          </p:nvSpPr>
          <p:spPr bwMode="auto">
            <a:xfrm>
              <a:off x="4665" y="4968"/>
              <a:ext cx="326" cy="75"/>
            </a:xfrm>
            <a:custGeom>
              <a:avLst/>
              <a:gdLst>
                <a:gd name="T0" fmla="*/ 184 w 192"/>
                <a:gd name="T1" fmla="*/ 44 h 44"/>
                <a:gd name="T2" fmla="*/ 180 w 192"/>
                <a:gd name="T3" fmla="*/ 43 h 44"/>
                <a:gd name="T4" fmla="*/ 10 w 192"/>
                <a:gd name="T5" fmla="*/ 32 h 44"/>
                <a:gd name="T6" fmla="*/ 1 w 192"/>
                <a:gd name="T7" fmla="*/ 27 h 44"/>
                <a:gd name="T8" fmla="*/ 6 w 192"/>
                <a:gd name="T9" fmla="*/ 19 h 44"/>
                <a:gd name="T10" fmla="*/ 188 w 192"/>
                <a:gd name="T11" fmla="*/ 31 h 44"/>
                <a:gd name="T12" fmla="*/ 190 w 192"/>
                <a:gd name="T13" fmla="*/ 41 h 44"/>
                <a:gd name="T14" fmla="*/ 184 w 192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4">
                  <a:moveTo>
                    <a:pt x="184" y="44"/>
                  </a:moveTo>
                  <a:cubicBezTo>
                    <a:pt x="183" y="44"/>
                    <a:pt x="181" y="44"/>
                    <a:pt x="180" y="43"/>
                  </a:cubicBezTo>
                  <a:cubicBezTo>
                    <a:pt x="150" y="23"/>
                    <a:pt x="83" y="12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5"/>
                    <a:pt x="188" y="31"/>
                  </a:cubicBezTo>
                  <a:cubicBezTo>
                    <a:pt x="191" y="33"/>
                    <a:pt x="192" y="38"/>
                    <a:pt x="190" y="41"/>
                  </a:cubicBezTo>
                  <a:cubicBezTo>
                    <a:pt x="189" y="43"/>
                    <a:pt x="186" y="44"/>
                    <a:pt x="184" y="44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0" name="Freeform 25"/>
            <p:cNvSpPr/>
            <p:nvPr>
              <p:custDataLst>
                <p:tags r:id="rId3"/>
              </p:custDataLst>
            </p:nvPr>
          </p:nvSpPr>
          <p:spPr bwMode="auto">
            <a:xfrm>
              <a:off x="4665" y="5061"/>
              <a:ext cx="326" cy="72"/>
            </a:xfrm>
            <a:custGeom>
              <a:avLst/>
              <a:gdLst>
                <a:gd name="T0" fmla="*/ 184 w 192"/>
                <a:gd name="T1" fmla="*/ 43 h 43"/>
                <a:gd name="T2" fmla="*/ 180 w 192"/>
                <a:gd name="T3" fmla="*/ 42 h 43"/>
                <a:gd name="T4" fmla="*/ 10 w 192"/>
                <a:gd name="T5" fmla="*/ 32 h 43"/>
                <a:gd name="T6" fmla="*/ 1 w 192"/>
                <a:gd name="T7" fmla="*/ 27 h 43"/>
                <a:gd name="T8" fmla="*/ 6 w 192"/>
                <a:gd name="T9" fmla="*/ 19 h 43"/>
                <a:gd name="T10" fmla="*/ 188 w 192"/>
                <a:gd name="T11" fmla="*/ 30 h 43"/>
                <a:gd name="T12" fmla="*/ 190 w 192"/>
                <a:gd name="T13" fmla="*/ 40 h 43"/>
                <a:gd name="T14" fmla="*/ 184 w 192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3">
                  <a:moveTo>
                    <a:pt x="184" y="43"/>
                  </a:moveTo>
                  <a:cubicBezTo>
                    <a:pt x="183" y="43"/>
                    <a:pt x="181" y="43"/>
                    <a:pt x="180" y="42"/>
                  </a:cubicBezTo>
                  <a:cubicBezTo>
                    <a:pt x="150" y="23"/>
                    <a:pt x="84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4"/>
                    <a:pt x="188" y="30"/>
                  </a:cubicBezTo>
                  <a:cubicBezTo>
                    <a:pt x="191" y="32"/>
                    <a:pt x="192" y="37"/>
                    <a:pt x="190" y="40"/>
                  </a:cubicBezTo>
                  <a:cubicBezTo>
                    <a:pt x="188" y="42"/>
                    <a:pt x="186" y="43"/>
                    <a:pt x="184" y="43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1" name="Freeform 26"/>
            <p:cNvSpPr/>
            <p:nvPr>
              <p:custDataLst>
                <p:tags r:id="rId4"/>
              </p:custDataLst>
            </p:nvPr>
          </p:nvSpPr>
          <p:spPr bwMode="auto">
            <a:xfrm>
              <a:off x="4665" y="5151"/>
              <a:ext cx="328" cy="72"/>
            </a:xfrm>
            <a:custGeom>
              <a:avLst/>
              <a:gdLst>
                <a:gd name="T0" fmla="*/ 185 w 193"/>
                <a:gd name="T1" fmla="*/ 43 h 43"/>
                <a:gd name="T2" fmla="*/ 181 w 193"/>
                <a:gd name="T3" fmla="*/ 42 h 43"/>
                <a:gd name="T4" fmla="*/ 10 w 193"/>
                <a:gd name="T5" fmla="*/ 32 h 43"/>
                <a:gd name="T6" fmla="*/ 1 w 193"/>
                <a:gd name="T7" fmla="*/ 27 h 43"/>
                <a:gd name="T8" fmla="*/ 6 w 193"/>
                <a:gd name="T9" fmla="*/ 18 h 43"/>
                <a:gd name="T10" fmla="*/ 189 w 193"/>
                <a:gd name="T11" fmla="*/ 30 h 43"/>
                <a:gd name="T12" fmla="*/ 191 w 193"/>
                <a:gd name="T13" fmla="*/ 40 h 43"/>
                <a:gd name="T14" fmla="*/ 185 w 19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43">
                  <a:moveTo>
                    <a:pt x="185" y="43"/>
                  </a:moveTo>
                  <a:cubicBezTo>
                    <a:pt x="184" y="43"/>
                    <a:pt x="182" y="43"/>
                    <a:pt x="181" y="42"/>
                  </a:cubicBezTo>
                  <a:cubicBezTo>
                    <a:pt x="151" y="22"/>
                    <a:pt x="85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8"/>
                  </a:cubicBezTo>
                  <a:cubicBezTo>
                    <a:pt x="74" y="0"/>
                    <a:pt x="149" y="4"/>
                    <a:pt x="189" y="30"/>
                  </a:cubicBezTo>
                  <a:cubicBezTo>
                    <a:pt x="192" y="32"/>
                    <a:pt x="193" y="37"/>
                    <a:pt x="191" y="40"/>
                  </a:cubicBezTo>
                  <a:cubicBezTo>
                    <a:pt x="190" y="42"/>
                    <a:pt x="187" y="43"/>
                    <a:pt x="185" y="43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2" name="Freeform 27"/>
            <p:cNvSpPr/>
            <p:nvPr>
              <p:custDataLst>
                <p:tags r:id="rId5"/>
              </p:custDataLst>
            </p:nvPr>
          </p:nvSpPr>
          <p:spPr bwMode="auto">
            <a:xfrm>
              <a:off x="4665" y="5241"/>
              <a:ext cx="328" cy="75"/>
            </a:xfrm>
            <a:custGeom>
              <a:avLst/>
              <a:gdLst>
                <a:gd name="T0" fmla="*/ 186 w 194"/>
                <a:gd name="T1" fmla="*/ 44 h 44"/>
                <a:gd name="T2" fmla="*/ 182 w 194"/>
                <a:gd name="T3" fmla="*/ 43 h 44"/>
                <a:gd name="T4" fmla="*/ 10 w 194"/>
                <a:gd name="T5" fmla="*/ 34 h 44"/>
                <a:gd name="T6" fmla="*/ 1 w 194"/>
                <a:gd name="T7" fmla="*/ 30 h 44"/>
                <a:gd name="T8" fmla="*/ 6 w 194"/>
                <a:gd name="T9" fmla="*/ 21 h 44"/>
                <a:gd name="T10" fmla="*/ 190 w 194"/>
                <a:gd name="T11" fmla="*/ 31 h 44"/>
                <a:gd name="T12" fmla="*/ 192 w 194"/>
                <a:gd name="T13" fmla="*/ 41 h 44"/>
                <a:gd name="T14" fmla="*/ 186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186" y="44"/>
                  </a:moveTo>
                  <a:cubicBezTo>
                    <a:pt x="185" y="44"/>
                    <a:pt x="183" y="44"/>
                    <a:pt x="182" y="43"/>
                  </a:cubicBezTo>
                  <a:cubicBezTo>
                    <a:pt x="144" y="19"/>
                    <a:pt x="78" y="15"/>
                    <a:pt x="10" y="34"/>
                  </a:cubicBezTo>
                  <a:cubicBezTo>
                    <a:pt x="6" y="35"/>
                    <a:pt x="2" y="33"/>
                    <a:pt x="1" y="30"/>
                  </a:cubicBezTo>
                  <a:cubicBezTo>
                    <a:pt x="0" y="26"/>
                    <a:pt x="2" y="22"/>
                    <a:pt x="6" y="21"/>
                  </a:cubicBezTo>
                  <a:cubicBezTo>
                    <a:pt x="79" y="0"/>
                    <a:pt x="148" y="4"/>
                    <a:pt x="190" y="31"/>
                  </a:cubicBezTo>
                  <a:cubicBezTo>
                    <a:pt x="193" y="34"/>
                    <a:pt x="194" y="38"/>
                    <a:pt x="192" y="41"/>
                  </a:cubicBezTo>
                  <a:cubicBezTo>
                    <a:pt x="191" y="43"/>
                    <a:pt x="188" y="44"/>
                    <a:pt x="186" y="44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3" name="Freeform 28"/>
            <p:cNvSpPr/>
            <p:nvPr>
              <p:custDataLst>
                <p:tags r:id="rId6"/>
              </p:custDataLst>
            </p:nvPr>
          </p:nvSpPr>
          <p:spPr bwMode="auto">
            <a:xfrm>
              <a:off x="4665" y="5330"/>
              <a:ext cx="328" cy="79"/>
            </a:xfrm>
            <a:custGeom>
              <a:avLst/>
              <a:gdLst>
                <a:gd name="T0" fmla="*/ 186 w 194"/>
                <a:gd name="T1" fmla="*/ 47 h 47"/>
                <a:gd name="T2" fmla="*/ 182 w 194"/>
                <a:gd name="T3" fmla="*/ 46 h 47"/>
                <a:gd name="T4" fmla="*/ 10 w 194"/>
                <a:gd name="T5" fmla="*/ 38 h 47"/>
                <a:gd name="T6" fmla="*/ 1 w 194"/>
                <a:gd name="T7" fmla="*/ 34 h 47"/>
                <a:gd name="T8" fmla="*/ 5 w 194"/>
                <a:gd name="T9" fmla="*/ 25 h 47"/>
                <a:gd name="T10" fmla="*/ 190 w 194"/>
                <a:gd name="T11" fmla="*/ 34 h 47"/>
                <a:gd name="T12" fmla="*/ 192 w 194"/>
                <a:gd name="T13" fmla="*/ 44 h 47"/>
                <a:gd name="T14" fmla="*/ 186 w 194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7">
                  <a:moveTo>
                    <a:pt x="186" y="47"/>
                  </a:moveTo>
                  <a:cubicBezTo>
                    <a:pt x="185" y="47"/>
                    <a:pt x="183" y="46"/>
                    <a:pt x="182" y="46"/>
                  </a:cubicBezTo>
                  <a:cubicBezTo>
                    <a:pt x="148" y="23"/>
                    <a:pt x="67" y="15"/>
                    <a:pt x="10" y="38"/>
                  </a:cubicBezTo>
                  <a:cubicBezTo>
                    <a:pt x="7" y="39"/>
                    <a:pt x="3" y="37"/>
                    <a:pt x="1" y="34"/>
                  </a:cubicBezTo>
                  <a:cubicBezTo>
                    <a:pt x="0" y="30"/>
                    <a:pt x="1" y="26"/>
                    <a:pt x="5" y="25"/>
                  </a:cubicBezTo>
                  <a:cubicBezTo>
                    <a:pt x="67" y="0"/>
                    <a:pt x="152" y="10"/>
                    <a:pt x="190" y="34"/>
                  </a:cubicBezTo>
                  <a:cubicBezTo>
                    <a:pt x="193" y="36"/>
                    <a:pt x="194" y="40"/>
                    <a:pt x="192" y="44"/>
                  </a:cubicBezTo>
                  <a:cubicBezTo>
                    <a:pt x="190" y="46"/>
                    <a:pt x="188" y="47"/>
                    <a:pt x="186" y="4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4" name="Freeform 29"/>
            <p:cNvSpPr/>
            <p:nvPr>
              <p:custDataLst>
                <p:tags r:id="rId7"/>
              </p:custDataLst>
            </p:nvPr>
          </p:nvSpPr>
          <p:spPr bwMode="auto">
            <a:xfrm>
              <a:off x="5133" y="4968"/>
              <a:ext cx="328" cy="75"/>
            </a:xfrm>
            <a:custGeom>
              <a:avLst/>
              <a:gdLst>
                <a:gd name="T0" fmla="*/ 8 w 194"/>
                <a:gd name="T1" fmla="*/ 44 h 44"/>
                <a:gd name="T2" fmla="*/ 2 w 194"/>
                <a:gd name="T3" fmla="*/ 41 h 44"/>
                <a:gd name="T4" fmla="*/ 4 w 194"/>
                <a:gd name="T5" fmla="*/ 31 h 44"/>
                <a:gd name="T6" fmla="*/ 188 w 194"/>
                <a:gd name="T7" fmla="*/ 19 h 44"/>
                <a:gd name="T8" fmla="*/ 193 w 194"/>
                <a:gd name="T9" fmla="*/ 27 h 44"/>
                <a:gd name="T10" fmla="*/ 185 w 194"/>
                <a:gd name="T11" fmla="*/ 32 h 44"/>
                <a:gd name="T12" fmla="*/ 12 w 194"/>
                <a:gd name="T13" fmla="*/ 43 h 44"/>
                <a:gd name="T14" fmla="*/ 8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8" y="44"/>
                  </a:moveTo>
                  <a:cubicBezTo>
                    <a:pt x="6" y="44"/>
                    <a:pt x="4" y="43"/>
                    <a:pt x="2" y="41"/>
                  </a:cubicBezTo>
                  <a:cubicBezTo>
                    <a:pt x="0" y="38"/>
                    <a:pt x="1" y="33"/>
                    <a:pt x="4" y="31"/>
                  </a:cubicBezTo>
                  <a:cubicBezTo>
                    <a:pt x="45" y="5"/>
                    <a:pt x="121" y="0"/>
                    <a:pt x="188" y="19"/>
                  </a:cubicBezTo>
                  <a:cubicBezTo>
                    <a:pt x="192" y="20"/>
                    <a:pt x="194" y="23"/>
                    <a:pt x="193" y="27"/>
                  </a:cubicBezTo>
                  <a:cubicBezTo>
                    <a:pt x="192" y="31"/>
                    <a:pt x="188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4"/>
                    <a:pt x="8" y="44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5" name="Freeform 30"/>
            <p:cNvSpPr/>
            <p:nvPr>
              <p:custDataLst>
                <p:tags r:id="rId8"/>
              </p:custDataLst>
            </p:nvPr>
          </p:nvSpPr>
          <p:spPr bwMode="auto">
            <a:xfrm>
              <a:off x="5133" y="5058"/>
              <a:ext cx="328" cy="77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5 w 194"/>
                <a:gd name="T5" fmla="*/ 32 h 45"/>
                <a:gd name="T6" fmla="*/ 189 w 194"/>
                <a:gd name="T7" fmla="*/ 19 h 45"/>
                <a:gd name="T8" fmla="*/ 193 w 194"/>
                <a:gd name="T9" fmla="*/ 28 h 45"/>
                <a:gd name="T10" fmla="*/ 185 w 194"/>
                <a:gd name="T11" fmla="*/ 33 h 45"/>
                <a:gd name="T12" fmla="*/ 12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6" y="45"/>
                    <a:pt x="4" y="44"/>
                    <a:pt x="2" y="42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6"/>
                    <a:pt x="121" y="0"/>
                    <a:pt x="189" y="19"/>
                  </a:cubicBezTo>
                  <a:cubicBezTo>
                    <a:pt x="192" y="20"/>
                    <a:pt x="194" y="24"/>
                    <a:pt x="193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13" y="13"/>
                    <a:pt x="44" y="23"/>
                    <a:pt x="12" y="44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6" name="Freeform 31"/>
            <p:cNvSpPr/>
            <p:nvPr>
              <p:custDataLst>
                <p:tags r:id="rId9"/>
              </p:custDataLst>
            </p:nvPr>
          </p:nvSpPr>
          <p:spPr bwMode="auto">
            <a:xfrm>
              <a:off x="5133" y="5151"/>
              <a:ext cx="328" cy="77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1 h 45"/>
                <a:gd name="T4" fmla="*/ 5 w 195"/>
                <a:gd name="T5" fmla="*/ 32 h 45"/>
                <a:gd name="T6" fmla="*/ 189 w 195"/>
                <a:gd name="T7" fmla="*/ 19 h 45"/>
                <a:gd name="T8" fmla="*/ 193 w 195"/>
                <a:gd name="T9" fmla="*/ 28 h 45"/>
                <a:gd name="T10" fmla="*/ 185 w 195"/>
                <a:gd name="T11" fmla="*/ 32 h 45"/>
                <a:gd name="T12" fmla="*/ 12 w 195"/>
                <a:gd name="T13" fmla="*/ 43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3"/>
                    <a:pt x="3" y="41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5"/>
                    <a:pt x="121" y="0"/>
                    <a:pt x="189" y="19"/>
                  </a:cubicBezTo>
                  <a:cubicBezTo>
                    <a:pt x="192" y="20"/>
                    <a:pt x="195" y="24"/>
                    <a:pt x="193" y="28"/>
                  </a:cubicBezTo>
                  <a:cubicBezTo>
                    <a:pt x="192" y="31"/>
                    <a:pt x="189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7" name="Freeform 32"/>
            <p:cNvSpPr/>
            <p:nvPr>
              <p:custDataLst>
                <p:tags r:id="rId10"/>
              </p:custDataLst>
            </p:nvPr>
          </p:nvSpPr>
          <p:spPr bwMode="auto">
            <a:xfrm>
              <a:off x="5133" y="5241"/>
              <a:ext cx="328" cy="75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2 h 45"/>
                <a:gd name="T4" fmla="*/ 5 w 195"/>
                <a:gd name="T5" fmla="*/ 32 h 45"/>
                <a:gd name="T6" fmla="*/ 189 w 195"/>
                <a:gd name="T7" fmla="*/ 20 h 45"/>
                <a:gd name="T8" fmla="*/ 194 w 195"/>
                <a:gd name="T9" fmla="*/ 28 h 45"/>
                <a:gd name="T10" fmla="*/ 185 w 195"/>
                <a:gd name="T11" fmla="*/ 33 h 45"/>
                <a:gd name="T12" fmla="*/ 12 w 195"/>
                <a:gd name="T13" fmla="*/ 44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4"/>
                    <a:pt x="3" y="42"/>
                  </a:cubicBezTo>
                  <a:cubicBezTo>
                    <a:pt x="0" y="39"/>
                    <a:pt x="1" y="34"/>
                    <a:pt x="5" y="32"/>
                  </a:cubicBezTo>
                  <a:cubicBezTo>
                    <a:pt x="38" y="11"/>
                    <a:pt x="118" y="0"/>
                    <a:pt x="189" y="20"/>
                  </a:cubicBezTo>
                  <a:cubicBezTo>
                    <a:pt x="192" y="21"/>
                    <a:pt x="195" y="25"/>
                    <a:pt x="194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20" y="15"/>
                    <a:pt x="43" y="24"/>
                    <a:pt x="12" y="44"/>
                  </a:cubicBezTo>
                  <a:cubicBezTo>
                    <a:pt x="11" y="45"/>
                    <a:pt x="10" y="45"/>
                    <a:pt x="8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88" name="Freeform 33"/>
            <p:cNvSpPr/>
            <p:nvPr>
              <p:custDataLst>
                <p:tags r:id="rId11"/>
              </p:custDataLst>
            </p:nvPr>
          </p:nvSpPr>
          <p:spPr bwMode="auto">
            <a:xfrm>
              <a:off x="5133" y="5334"/>
              <a:ext cx="328" cy="77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4 w 194"/>
                <a:gd name="T5" fmla="*/ 32 h 45"/>
                <a:gd name="T6" fmla="*/ 188 w 194"/>
                <a:gd name="T7" fmla="*/ 19 h 45"/>
                <a:gd name="T8" fmla="*/ 193 w 194"/>
                <a:gd name="T9" fmla="*/ 28 h 45"/>
                <a:gd name="T10" fmla="*/ 184 w 194"/>
                <a:gd name="T11" fmla="*/ 33 h 45"/>
                <a:gd name="T12" fmla="*/ 11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5" y="45"/>
                    <a:pt x="3" y="44"/>
                    <a:pt x="2" y="42"/>
                  </a:cubicBezTo>
                  <a:cubicBezTo>
                    <a:pt x="0" y="38"/>
                    <a:pt x="0" y="34"/>
                    <a:pt x="4" y="32"/>
                  </a:cubicBezTo>
                  <a:cubicBezTo>
                    <a:pt x="44" y="6"/>
                    <a:pt x="120" y="0"/>
                    <a:pt x="188" y="19"/>
                  </a:cubicBezTo>
                  <a:cubicBezTo>
                    <a:pt x="191" y="20"/>
                    <a:pt x="194" y="24"/>
                    <a:pt x="193" y="28"/>
                  </a:cubicBezTo>
                  <a:cubicBezTo>
                    <a:pt x="192" y="32"/>
                    <a:pt x="188" y="34"/>
                    <a:pt x="184" y="33"/>
                  </a:cubicBezTo>
                  <a:cubicBezTo>
                    <a:pt x="113" y="13"/>
                    <a:pt x="43" y="23"/>
                    <a:pt x="11" y="44"/>
                  </a:cubicBezTo>
                  <a:cubicBezTo>
                    <a:pt x="10" y="45"/>
                    <a:pt x="9" y="45"/>
                    <a:pt x="8" y="4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23315" y="709930"/>
            <a:ext cx="3124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3F88"/>
                </a:solidFill>
              </a:rPr>
              <a:t>模型预测及结果输出</a:t>
            </a:r>
            <a:endParaRPr lang="zh-CN" altLang="en-US" sz="2400" b="1" dirty="0">
              <a:solidFill>
                <a:srgbClr val="003F88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8801100" y="1449070"/>
            <a:ext cx="3116579" cy="2203614"/>
          </a:xfrm>
          <a:prstGeom prst="rect">
            <a:avLst/>
          </a:prstGeom>
          <a:noFill/>
          <a:ln>
            <a:solidFill>
              <a:srgbClr val="003F8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3F8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50000"/>
              </a:lnSpc>
            </a:pPr>
            <a:r>
              <a:rPr lang="zh-CN" altLang="en-US" dirty="0">
                <a:solidFill>
                  <a:srgbClr val="003F88"/>
                </a:solidFill>
              </a:rPr>
              <a:t>利用预训练模型编码突变空间序列，用所选模型预测fitness</a:t>
            </a:r>
            <a:endParaRPr lang="zh-CN" altLang="en-US" dirty="0">
              <a:solidFill>
                <a:srgbClr val="003F88"/>
              </a:solidFill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2000" b="1" dirty="0">
                <a:solidFill>
                  <a:srgbClr val="003F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数据量：</a:t>
            </a:r>
            <a:r>
              <a:rPr lang="en-US" altLang="zh-CN" sz="2000" b="1" dirty="0">
                <a:solidFill>
                  <a:srgbClr val="003F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en-US" altLang="zh-CN" sz="2000" b="1" baseline="30000" dirty="0">
                <a:solidFill>
                  <a:srgbClr val="003F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altLang="zh-CN" sz="2000" b="1" baseline="30000" dirty="0">
              <a:solidFill>
                <a:srgbClr val="003F8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b="1" dirty="0">
                <a:solidFill>
                  <a:srgbClr val="003F88"/>
                </a:solidFill>
              </a:rPr>
              <a:t>（</a:t>
            </a:r>
            <a:r>
              <a:rPr lang="zh-CN" altLang="en-US" b="1" dirty="0">
                <a:solidFill>
                  <a:srgbClr val="0000FF"/>
                </a:solidFill>
              </a:rPr>
              <a:t>蓝色</a:t>
            </a:r>
            <a:r>
              <a:rPr lang="zh-CN" altLang="en-US" b="1" dirty="0">
                <a:solidFill>
                  <a:srgbClr val="003F88"/>
                </a:solidFill>
              </a:rPr>
              <a:t>，横坐标）</a:t>
            </a:r>
            <a:endParaRPr lang="zh-CN" altLang="en-US" b="1" dirty="0">
              <a:solidFill>
                <a:srgbClr val="003F88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90890" y="4590415"/>
            <a:ext cx="3466465" cy="1066165"/>
          </a:xfrm>
          <a:prstGeom prst="rect">
            <a:avLst/>
          </a:prstGeom>
          <a:noFill/>
          <a:ln>
            <a:solidFill>
              <a:srgbClr val="003F8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3F8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ct val="150000"/>
              </a:lnSpc>
            </a:pPr>
            <a:r>
              <a:rPr lang="zh-CN" dirty="0">
                <a:solidFill>
                  <a:srgbClr val="003F88"/>
                </a:solidFill>
              </a:rPr>
              <a:t>输出</a:t>
            </a:r>
            <a:r>
              <a:rPr lang="zh-CN" sz="2000" b="1" dirty="0">
                <a:solidFill>
                  <a:srgbClr val="003F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分数最高</a:t>
            </a:r>
            <a:r>
              <a:rPr lang="zh-CN" altLang="zh-CN" dirty="0">
                <a:solidFill>
                  <a:srgbClr val="003F88"/>
                </a:solidFill>
              </a:rPr>
              <a:t>的</a:t>
            </a:r>
            <a:r>
              <a:rPr lang="en-US" altLang="zh-CN" dirty="0">
                <a:solidFill>
                  <a:srgbClr val="003F88"/>
                </a:solidFill>
              </a:rPr>
              <a:t>96</a:t>
            </a:r>
            <a:r>
              <a:rPr lang="zh-CN" altLang="en-US" dirty="0">
                <a:solidFill>
                  <a:srgbClr val="003F88"/>
                </a:solidFill>
              </a:rPr>
              <a:t>条</a:t>
            </a:r>
            <a:endParaRPr lang="zh-CN" dirty="0">
              <a:solidFill>
                <a:srgbClr val="003F88"/>
              </a:solidFill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b="1" dirty="0">
                <a:solidFill>
                  <a:srgbClr val="003F88"/>
                </a:solidFill>
                <a:sym typeface="+mn-ea"/>
              </a:rPr>
              <a:t>（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红色</a:t>
            </a:r>
            <a:r>
              <a:rPr lang="zh-CN" altLang="en-US" b="1" dirty="0">
                <a:solidFill>
                  <a:srgbClr val="003F88"/>
                </a:solidFill>
                <a:sym typeface="+mn-ea"/>
              </a:rPr>
              <a:t>，纵坐标）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1" name="图片 20" descr="final-result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8765" y="4041851"/>
            <a:ext cx="2756910" cy="1634253"/>
          </a:xfrm>
          <a:prstGeom prst="rect">
            <a:avLst/>
          </a:prstGeom>
        </p:spPr>
      </p:pic>
      <p:pic>
        <p:nvPicPr>
          <p:cNvPr id="18" name="图片 17" descr="index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r="5454"/>
          <a:stretch>
            <a:fillRect/>
          </a:stretch>
        </p:blipFill>
        <p:spPr>
          <a:xfrm>
            <a:off x="5890260" y="1226820"/>
            <a:ext cx="2752090" cy="1725295"/>
          </a:xfrm>
          <a:prstGeom prst="rect">
            <a:avLst/>
          </a:prstGeom>
        </p:spPr>
      </p:pic>
      <p:pic>
        <p:nvPicPr>
          <p:cNvPr id="17" name="图片 16" descr="index_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4690" y="1232535"/>
            <a:ext cx="2825750" cy="1675765"/>
          </a:xfrm>
          <a:prstGeom prst="rect">
            <a:avLst/>
          </a:prstGeom>
        </p:spPr>
      </p:pic>
      <p:pic>
        <p:nvPicPr>
          <p:cNvPr id="16" name="图片 15" descr="index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5315" y="1226820"/>
            <a:ext cx="2836545" cy="1681480"/>
          </a:xfrm>
          <a:prstGeom prst="rect">
            <a:avLst/>
          </a:prstGeom>
        </p:spPr>
      </p:pic>
      <p:pic>
        <p:nvPicPr>
          <p:cNvPr id="19" name="图片 18" descr="top3index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52295" y="4114165"/>
            <a:ext cx="2603500" cy="154305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72720" y="173355"/>
            <a:ext cx="11858625" cy="421640"/>
            <a:chOff x="1860" y="289"/>
            <a:chExt cx="16260" cy="664"/>
          </a:xfrm>
        </p:grpSpPr>
        <p:sp>
          <p:nvSpPr>
            <p:cNvPr id="35" name="矩形: 圆角 8"/>
            <p:cNvSpPr/>
            <p:nvPr>
              <p:custDataLst>
                <p:tags r:id="rId19"/>
              </p:custDataLst>
            </p:nvPr>
          </p:nvSpPr>
          <p:spPr>
            <a:xfrm>
              <a:off x="12700" y="289"/>
              <a:ext cx="5420" cy="664"/>
            </a:xfrm>
            <a:prstGeom prst="rect">
              <a:avLst/>
            </a:prstGeom>
            <a:solidFill>
              <a:srgbClr val="003F88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预测结果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矩形: 圆角 1"/>
            <p:cNvSpPr/>
            <p:nvPr>
              <p:custDataLst>
                <p:tags r:id="rId20"/>
              </p:custDataLst>
            </p:nvPr>
          </p:nvSpPr>
          <p:spPr>
            <a:xfrm>
              <a:off x="1860" y="289"/>
              <a:ext cx="5420" cy="6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D0D0D0"/>
                  </a:solidFill>
                  <a:effectLst/>
                </a:rPr>
                <a:t>数据处理</a:t>
              </a:r>
              <a:endParaRPr lang="zh-CN" altLang="en-US" dirty="0">
                <a:solidFill>
                  <a:srgbClr val="D0D0D0"/>
                </a:solidFill>
                <a:effectLst/>
              </a:endParaRPr>
            </a:p>
          </p:txBody>
        </p:sp>
        <p:sp>
          <p:nvSpPr>
            <p:cNvPr id="37" name="矩形: 圆角 9"/>
            <p:cNvSpPr/>
            <p:nvPr>
              <p:custDataLst>
                <p:tags r:id="rId21"/>
              </p:custDataLst>
            </p:nvPr>
          </p:nvSpPr>
          <p:spPr>
            <a:xfrm>
              <a:off x="7280" y="289"/>
              <a:ext cx="5420" cy="664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BEBE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BEBEBE"/>
                  </a:solidFill>
                </a:rPr>
                <a:t>模型构建</a:t>
              </a:r>
              <a:endParaRPr lang="zh-CN" altLang="en-US" dirty="0">
                <a:solidFill>
                  <a:srgbClr val="BEBEBE"/>
                </a:solidFill>
              </a:endParaRPr>
            </a:p>
          </p:txBody>
        </p:sp>
      </p:grpSp>
      <p:sp>
        <p:nvSpPr>
          <p:cNvPr id="26" name="圆角矩形 25"/>
          <p:cNvSpPr/>
          <p:nvPr>
            <p:custDataLst>
              <p:tags r:id="rId22"/>
            </p:custDataLst>
          </p:nvPr>
        </p:nvSpPr>
        <p:spPr>
          <a:xfrm>
            <a:off x="1003935" y="2908300"/>
            <a:ext cx="2159000" cy="299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BayesianRidge</a:t>
            </a:r>
            <a:endParaRPr lang="en-US" altLang="en-US" sz="1400" b="1" dirty="0">
              <a:solidFill>
                <a:srgbClr val="003F88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圆角矩形 26"/>
          <p:cNvSpPr/>
          <p:nvPr>
            <p:custDataLst>
              <p:tags r:id="rId23"/>
            </p:custDataLst>
          </p:nvPr>
        </p:nvSpPr>
        <p:spPr>
          <a:xfrm>
            <a:off x="3451860" y="2908300"/>
            <a:ext cx="2431415" cy="299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>
              <a:buClrTx/>
              <a:buSzTx/>
              <a:buFontTx/>
            </a:pPr>
            <a:r>
              <a:rPr lang="en-US" sz="1400" b="1" dirty="0" err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RandomForestRegressor</a:t>
            </a:r>
            <a:endParaRPr lang="en-US" altLang="en-US" sz="1400" b="1" dirty="0">
              <a:solidFill>
                <a:srgbClr val="003F88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圆角矩形 27"/>
          <p:cNvSpPr/>
          <p:nvPr>
            <p:custDataLst>
              <p:tags r:id="rId24"/>
            </p:custDataLst>
          </p:nvPr>
        </p:nvSpPr>
        <p:spPr>
          <a:xfrm>
            <a:off x="6279515" y="2924810"/>
            <a:ext cx="2268220" cy="299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LassoLarsCV</a:t>
            </a:r>
            <a:endParaRPr lang="en-US" altLang="en-US" sz="1400" b="1" dirty="0">
              <a:solidFill>
                <a:srgbClr val="003F88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905000" y="3272790"/>
            <a:ext cx="1013460" cy="949960"/>
          </a:xfrm>
          <a:prstGeom prst="straightConnector1">
            <a:avLst/>
          </a:prstGeom>
          <a:ln w="28575">
            <a:solidFill>
              <a:srgbClr val="003F8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3331210" y="3267710"/>
            <a:ext cx="1198245" cy="916305"/>
          </a:xfrm>
          <a:prstGeom prst="straightConnector1">
            <a:avLst/>
          </a:prstGeom>
          <a:ln w="28575">
            <a:solidFill>
              <a:srgbClr val="003F8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3821430" y="3287395"/>
            <a:ext cx="3663950" cy="935355"/>
          </a:xfrm>
          <a:prstGeom prst="straightConnector1">
            <a:avLst/>
          </a:prstGeom>
          <a:ln w="28575">
            <a:solidFill>
              <a:srgbClr val="003F8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764030" y="3465911"/>
            <a:ext cx="4723130" cy="476885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3F88"/>
                </a:solidFill>
              </a:rPr>
              <a:t>对前</a:t>
            </a:r>
            <a:r>
              <a:rPr lang="en-US" altLang="zh-CN" dirty="0">
                <a:solidFill>
                  <a:srgbClr val="003F88"/>
                </a:solidFill>
              </a:rPr>
              <a:t>3</a:t>
            </a:r>
            <a:r>
              <a:rPr lang="zh-CN" altLang="en-US" dirty="0">
                <a:solidFill>
                  <a:srgbClr val="003F88"/>
                </a:solidFill>
              </a:rPr>
              <a:t>模型的预测结果进行平均打分</a:t>
            </a:r>
            <a:endParaRPr lang="zh-CN" altLang="en-US" dirty="0">
              <a:solidFill>
                <a:srgbClr val="003F88"/>
              </a:solidFill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26"/>
          <p:cNvSpPr/>
          <p:nvPr>
            <p:custDataLst>
              <p:tags r:id="rId25"/>
            </p:custDataLst>
          </p:nvPr>
        </p:nvSpPr>
        <p:spPr>
          <a:xfrm>
            <a:off x="1905000" y="5676104"/>
            <a:ext cx="2431415" cy="299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>
              <a:buClrTx/>
              <a:buSzTx/>
              <a:buFontTx/>
            </a:pPr>
            <a:r>
              <a:rPr lang="en-US" sz="1400" b="1" dirty="0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400" b="1" dirty="0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模型均分</a:t>
            </a:r>
            <a:endParaRPr lang="en-US" altLang="en-US" sz="1400" b="1" dirty="0">
              <a:solidFill>
                <a:srgbClr val="003F88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圆角矩形 26"/>
          <p:cNvSpPr/>
          <p:nvPr>
            <p:custDataLst>
              <p:tags r:id="rId26"/>
            </p:custDataLst>
          </p:nvPr>
        </p:nvSpPr>
        <p:spPr>
          <a:xfrm>
            <a:off x="5521512" y="5656580"/>
            <a:ext cx="2431415" cy="299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>
              <a:buClrTx/>
              <a:buSzTx/>
              <a:buFontTx/>
            </a:pPr>
            <a:r>
              <a:rPr lang="zh-CN" altLang="en-US" sz="1400" b="1" dirty="0">
                <a:solidFill>
                  <a:srgbClr val="003F88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分数分布</a:t>
            </a:r>
            <a:endParaRPr lang="en-US" altLang="en-US" sz="1400" b="1" dirty="0">
              <a:solidFill>
                <a:srgbClr val="003F88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ABLE_BEAUTIFY" val="smartTable{8ee59a26-cd52-4f61-b3e5-b92067790ecb}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UNIT_PLACING_PICTURE_USER_VIEWPORT" val="{&quot;height&quot;:6495,&quot;width&quot;:10665}"/>
</p:tagLst>
</file>

<file path=ppt/tags/tag158.xml><?xml version="1.0" encoding="utf-8"?>
<p:tagLst xmlns:p="http://schemas.openxmlformats.org/presentationml/2006/main">
  <p:tag name="KSO_WM_BEAUTIFY_FLAG" val=""/>
  <p:tag name="KSO_WM_UNIT_PLACING_PICTURE_USER_VIEWPORT" val="{&quot;height&quot;:3311,&quot;width&quot;:3777}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UNIT_TABLE_BEAUTIFY" val="smartTable{f9f28493-8c2b-4527-9940-c65bcff32274}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UNIT_TABLE_BEAUTIFY" val="smartTable{42f87b39-832f-4377-afc9-dda3faa29d91}"/>
  <p:tag name="TABLE_ENDDRAG_ORIGIN_RECT" val="441*370"/>
  <p:tag name="TABLE_ENDDRAG_RECT" val="81*90*441*370"/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UNIT_PLACING_PICTURE_USER_VIEWPORT" val="{&quot;height&quot;:2717,&quot;width&quot;:4584}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5.xml><?xml version="1.0" encoding="utf-8"?>
<p:tagLst xmlns:p="http://schemas.openxmlformats.org/presentationml/2006/main">
  <p:tag name="COMMONDATA" val="eyJoZGlkIjoiOGI4NjI5OTBmMDM1ODFlMDkzNDFlZTFiMWNhZWU5ZTMifQ=="/>
  <p:tag name="KSO_WPP_MARK_KEY" val="b1a63a0f-c1be-447a-a66c-2b5c9f1f920b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2174</Words>
  <Application>WPS 演示</Application>
  <PresentationFormat>宽屏</PresentationFormat>
  <Paragraphs>762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微软雅黑 Light</vt:lpstr>
      <vt:lpstr>FuturaBookC</vt:lpstr>
      <vt:lpstr>AMGDT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止水明镜</dc:creator>
  <cp:lastModifiedBy>YSL</cp:lastModifiedBy>
  <cp:revision>10</cp:revision>
  <dcterms:created xsi:type="dcterms:W3CDTF">2023-08-02T09:09:00Z</dcterms:created>
  <dcterms:modified xsi:type="dcterms:W3CDTF">2023-08-03T22:10:30Z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34B198F2558C43D88D43C727A8C9371A_13</vt:lpwstr>
  </property>
</Properties>
</file>